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70" r:id="rId2"/>
    <p:sldId id="271" r:id="rId3"/>
    <p:sldId id="272" r:id="rId4"/>
    <p:sldId id="259" r:id="rId5"/>
    <p:sldId id="268" r:id="rId6"/>
    <p:sldId id="269" r:id="rId7"/>
    <p:sldId id="274" r:id="rId8"/>
    <p:sldId id="275" r:id="rId9"/>
    <p:sldId id="276" r:id="rId10"/>
    <p:sldId id="277" r:id="rId11"/>
    <p:sldId id="279" r:id="rId12"/>
    <p:sldId id="278" r:id="rId13"/>
    <p:sldId id="316" r:id="rId14"/>
    <p:sldId id="280" r:id="rId15"/>
    <p:sldId id="281" r:id="rId16"/>
    <p:sldId id="317" r:id="rId17"/>
    <p:sldId id="282" r:id="rId18"/>
    <p:sldId id="283" r:id="rId19"/>
    <p:sldId id="318" r:id="rId20"/>
    <p:sldId id="295" r:id="rId21"/>
    <p:sldId id="297" r:id="rId22"/>
    <p:sldId id="296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10" r:id="rId35"/>
    <p:sldId id="311" r:id="rId36"/>
    <p:sldId id="312" r:id="rId37"/>
    <p:sldId id="309" r:id="rId38"/>
    <p:sldId id="287" r:id="rId39"/>
    <p:sldId id="288" r:id="rId40"/>
    <p:sldId id="289" r:id="rId41"/>
    <p:sldId id="313" r:id="rId42"/>
    <p:sldId id="314" r:id="rId43"/>
    <p:sldId id="266" r:id="rId44"/>
    <p:sldId id="315" r:id="rId45"/>
    <p:sldId id="273" r:id="rId46"/>
    <p:sldId id="294" r:id="rId4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E0B699-B084-4B11-8E44-97FFDAA9D22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0CF633-5AF6-4A4B-A13B-2856692FEB4C}" type="pres">
      <dgm:prSet presAssocID="{EFE0B699-B084-4B11-8E44-97FFDAA9D22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627BF2DC-C1FC-4D2F-B4FB-E906B752F868}" type="presOf" srcId="{EFE0B699-B084-4B11-8E44-97FFDAA9D228}" destId="{F20CF633-5AF6-4A4B-A13B-2856692FEB4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39E859-2CD5-4DC3-B0C3-5A3861D0F1EE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0ED60C8D-367B-4DC1-B608-C4241F1E3580}">
      <dgm:prSet phldrT="[Text]" custT="1"/>
      <dgm:spPr/>
      <dgm:t>
        <a:bodyPr/>
        <a:lstStyle/>
        <a:p>
          <a:r>
            <a:rPr lang="en-US" sz="1800" b="1" i="0" dirty="0" smtClean="0">
              <a:latin typeface="Cambria" panose="02040503050406030204" pitchFamily="18" charset="0"/>
            </a:rPr>
            <a:t>Screening </a:t>
          </a:r>
          <a:endParaRPr lang="en-IN" sz="1800" b="1" i="0" dirty="0">
            <a:latin typeface="Cambria" panose="02040503050406030204" pitchFamily="18" charset="0"/>
          </a:endParaRPr>
        </a:p>
      </dgm:t>
    </dgm:pt>
    <dgm:pt modelId="{3EE2A5D4-4464-4FF3-934D-FBE0B821C2C6}" type="parTrans" cxnId="{6C571B97-BCE0-4F40-87DE-F9F3C9791D36}">
      <dgm:prSet/>
      <dgm:spPr/>
      <dgm:t>
        <a:bodyPr/>
        <a:lstStyle/>
        <a:p>
          <a:endParaRPr lang="en-IN" sz="1800" b="1" i="0">
            <a:latin typeface="Cambria" panose="02040503050406030204" pitchFamily="18" charset="0"/>
          </a:endParaRPr>
        </a:p>
      </dgm:t>
    </dgm:pt>
    <dgm:pt modelId="{89499F78-1529-4913-8975-504969AE4DE7}" type="sibTrans" cxnId="{6C571B97-BCE0-4F40-87DE-F9F3C9791D36}">
      <dgm:prSet/>
      <dgm:spPr/>
      <dgm:t>
        <a:bodyPr/>
        <a:lstStyle/>
        <a:p>
          <a:endParaRPr lang="en-IN" sz="1800" b="1" i="0">
            <a:latin typeface="Cambria" panose="02040503050406030204" pitchFamily="18" charset="0"/>
          </a:endParaRPr>
        </a:p>
      </dgm:t>
    </dgm:pt>
    <dgm:pt modelId="{DF1ED38B-D4C6-4692-AC69-FC49FDC31C3D}">
      <dgm:prSet phldrT="[Text]" custT="1"/>
      <dgm:spPr/>
      <dgm:t>
        <a:bodyPr/>
        <a:lstStyle/>
        <a:p>
          <a:r>
            <a:rPr lang="en-US" sz="1800" b="1" i="0" dirty="0" smtClean="0">
              <a:latin typeface="Cambria" panose="02040503050406030204" pitchFamily="18" charset="0"/>
            </a:rPr>
            <a:t>Entry Level</a:t>
          </a:r>
          <a:endParaRPr lang="en-IN" sz="1800" b="1" i="0" dirty="0">
            <a:latin typeface="Cambria" panose="02040503050406030204" pitchFamily="18" charset="0"/>
          </a:endParaRPr>
        </a:p>
      </dgm:t>
    </dgm:pt>
    <dgm:pt modelId="{9B813CD7-6831-458F-BDB1-3A4BDE51875B}" type="parTrans" cxnId="{47C9A25D-8E81-46FF-8CE7-1FBC5A02F82F}">
      <dgm:prSet/>
      <dgm:spPr/>
      <dgm:t>
        <a:bodyPr/>
        <a:lstStyle/>
        <a:p>
          <a:endParaRPr lang="en-IN" sz="1800" b="1" i="0">
            <a:latin typeface="Cambria" panose="02040503050406030204" pitchFamily="18" charset="0"/>
          </a:endParaRPr>
        </a:p>
      </dgm:t>
    </dgm:pt>
    <dgm:pt modelId="{5FEAF450-DAA7-430A-959C-3BAF51800BA8}" type="sibTrans" cxnId="{47C9A25D-8E81-46FF-8CE7-1FBC5A02F82F}">
      <dgm:prSet/>
      <dgm:spPr/>
      <dgm:t>
        <a:bodyPr/>
        <a:lstStyle/>
        <a:p>
          <a:endParaRPr lang="en-IN" sz="1800" b="1" i="0">
            <a:latin typeface="Cambria" panose="02040503050406030204" pitchFamily="18" charset="0"/>
          </a:endParaRPr>
        </a:p>
      </dgm:t>
    </dgm:pt>
    <dgm:pt modelId="{A2C294D0-1352-41C9-BF65-230D02E0EABA}">
      <dgm:prSet phldrT="[Text]" custT="1"/>
      <dgm:spPr/>
      <dgm:t>
        <a:bodyPr/>
        <a:lstStyle/>
        <a:p>
          <a:r>
            <a:rPr lang="en-US" sz="1800" b="1" i="0" dirty="0" smtClean="0">
              <a:latin typeface="Cambria" panose="02040503050406030204" pitchFamily="18" charset="0"/>
            </a:rPr>
            <a:t>Authorization Level </a:t>
          </a:r>
          <a:endParaRPr lang="en-IN" sz="1800" b="1" i="0" dirty="0">
            <a:latin typeface="Cambria" panose="02040503050406030204" pitchFamily="18" charset="0"/>
          </a:endParaRPr>
        </a:p>
      </dgm:t>
    </dgm:pt>
    <dgm:pt modelId="{9490F579-AF23-4590-A347-EF5ED92030AF}" type="parTrans" cxnId="{C6FEFED5-9995-4288-9870-B9637E90136B}">
      <dgm:prSet/>
      <dgm:spPr/>
      <dgm:t>
        <a:bodyPr/>
        <a:lstStyle/>
        <a:p>
          <a:endParaRPr lang="en-IN" sz="1800" b="1" i="0">
            <a:latin typeface="Cambria" panose="02040503050406030204" pitchFamily="18" charset="0"/>
          </a:endParaRPr>
        </a:p>
      </dgm:t>
    </dgm:pt>
    <dgm:pt modelId="{93C7B944-94E9-421E-82CA-5B8167FF661D}" type="sibTrans" cxnId="{C6FEFED5-9995-4288-9870-B9637E90136B}">
      <dgm:prSet/>
      <dgm:spPr/>
      <dgm:t>
        <a:bodyPr/>
        <a:lstStyle/>
        <a:p>
          <a:endParaRPr lang="en-IN" sz="1800" b="1" i="0">
            <a:latin typeface="Cambria" panose="02040503050406030204" pitchFamily="18" charset="0"/>
          </a:endParaRPr>
        </a:p>
      </dgm:t>
    </dgm:pt>
    <dgm:pt modelId="{8B04F850-3A73-4E5D-BDE5-35E2CEF46CAD}" type="pres">
      <dgm:prSet presAssocID="{B439E859-2CD5-4DC3-B0C3-5A3861D0F1E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FCE9489B-1A95-4464-A55E-F3B624B4F1C2}" type="pres">
      <dgm:prSet presAssocID="{0ED60C8D-367B-4DC1-B608-C4241F1E3580}" presName="root" presStyleCnt="0"/>
      <dgm:spPr/>
    </dgm:pt>
    <dgm:pt modelId="{AE2328CF-EFDD-490A-B5B3-602BC150D50F}" type="pres">
      <dgm:prSet presAssocID="{0ED60C8D-367B-4DC1-B608-C4241F1E3580}" presName="rootComposite" presStyleCnt="0"/>
      <dgm:spPr/>
    </dgm:pt>
    <dgm:pt modelId="{92564FCC-1F12-47B2-BF21-1E22A16FDEAD}" type="pres">
      <dgm:prSet presAssocID="{0ED60C8D-367B-4DC1-B608-C4241F1E3580}" presName="rootText" presStyleLbl="node1" presStyleIdx="0" presStyleCnt="1" custScaleX="144023"/>
      <dgm:spPr/>
      <dgm:t>
        <a:bodyPr/>
        <a:lstStyle/>
        <a:p>
          <a:endParaRPr lang="en-IN"/>
        </a:p>
      </dgm:t>
    </dgm:pt>
    <dgm:pt modelId="{B2051BC1-012B-46C1-AD65-D9AED135A209}" type="pres">
      <dgm:prSet presAssocID="{0ED60C8D-367B-4DC1-B608-C4241F1E3580}" presName="rootConnector" presStyleLbl="node1" presStyleIdx="0" presStyleCnt="1"/>
      <dgm:spPr/>
      <dgm:t>
        <a:bodyPr/>
        <a:lstStyle/>
        <a:p>
          <a:endParaRPr lang="en-IN"/>
        </a:p>
      </dgm:t>
    </dgm:pt>
    <dgm:pt modelId="{7A80DC50-57E8-4782-9345-27B78676F4C5}" type="pres">
      <dgm:prSet presAssocID="{0ED60C8D-367B-4DC1-B608-C4241F1E3580}" presName="childShape" presStyleCnt="0"/>
      <dgm:spPr/>
    </dgm:pt>
    <dgm:pt modelId="{6E06E359-4696-453F-9C65-ABAE52A215C8}" type="pres">
      <dgm:prSet presAssocID="{9B813CD7-6831-458F-BDB1-3A4BDE51875B}" presName="Name13" presStyleLbl="parChTrans1D2" presStyleIdx="0" presStyleCnt="2"/>
      <dgm:spPr/>
      <dgm:t>
        <a:bodyPr/>
        <a:lstStyle/>
        <a:p>
          <a:endParaRPr lang="en-IN"/>
        </a:p>
      </dgm:t>
    </dgm:pt>
    <dgm:pt modelId="{E510B979-EC8A-402F-98FC-1B6EE3553CCB}" type="pres">
      <dgm:prSet presAssocID="{DF1ED38B-D4C6-4692-AC69-FC49FDC31C3D}" presName="childText" presStyleLbl="bgAcc1" presStyleIdx="0" presStyleCnt="2" custScaleX="210355" custScaleY="7707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77EFDC9-392A-4255-846E-28D6791D5E6B}" type="pres">
      <dgm:prSet presAssocID="{9490F579-AF23-4590-A347-EF5ED92030AF}" presName="Name13" presStyleLbl="parChTrans1D2" presStyleIdx="1" presStyleCnt="2"/>
      <dgm:spPr/>
      <dgm:t>
        <a:bodyPr/>
        <a:lstStyle/>
        <a:p>
          <a:endParaRPr lang="en-IN"/>
        </a:p>
      </dgm:t>
    </dgm:pt>
    <dgm:pt modelId="{CDA7A32B-D9FB-413A-9582-F3D5DA2ADA70}" type="pres">
      <dgm:prSet presAssocID="{A2C294D0-1352-41C9-BF65-230D02E0EABA}" presName="childText" presStyleLbl="bgAcc1" presStyleIdx="1" presStyleCnt="2" custScaleX="223474" custScaleY="7451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E86DCCD9-80B5-400B-AC00-123DD8C5374A}" type="presOf" srcId="{9490F579-AF23-4590-A347-EF5ED92030AF}" destId="{477EFDC9-392A-4255-846E-28D6791D5E6B}" srcOrd="0" destOrd="0" presId="urn:microsoft.com/office/officeart/2005/8/layout/hierarchy3"/>
    <dgm:cxn modelId="{86730434-2571-49BF-8220-4F549E0F8571}" type="presOf" srcId="{A2C294D0-1352-41C9-BF65-230D02E0EABA}" destId="{CDA7A32B-D9FB-413A-9582-F3D5DA2ADA70}" srcOrd="0" destOrd="0" presId="urn:microsoft.com/office/officeart/2005/8/layout/hierarchy3"/>
    <dgm:cxn modelId="{47C9A25D-8E81-46FF-8CE7-1FBC5A02F82F}" srcId="{0ED60C8D-367B-4DC1-B608-C4241F1E3580}" destId="{DF1ED38B-D4C6-4692-AC69-FC49FDC31C3D}" srcOrd="0" destOrd="0" parTransId="{9B813CD7-6831-458F-BDB1-3A4BDE51875B}" sibTransId="{5FEAF450-DAA7-430A-959C-3BAF51800BA8}"/>
    <dgm:cxn modelId="{643EEFEE-1941-4C6C-B716-605644EABC87}" type="presOf" srcId="{9B813CD7-6831-458F-BDB1-3A4BDE51875B}" destId="{6E06E359-4696-453F-9C65-ABAE52A215C8}" srcOrd="0" destOrd="0" presId="urn:microsoft.com/office/officeart/2005/8/layout/hierarchy3"/>
    <dgm:cxn modelId="{C6FEFED5-9995-4288-9870-B9637E90136B}" srcId="{0ED60C8D-367B-4DC1-B608-C4241F1E3580}" destId="{A2C294D0-1352-41C9-BF65-230D02E0EABA}" srcOrd="1" destOrd="0" parTransId="{9490F579-AF23-4590-A347-EF5ED92030AF}" sibTransId="{93C7B944-94E9-421E-82CA-5B8167FF661D}"/>
    <dgm:cxn modelId="{942AD88B-4FD2-4E2C-B158-F57289149407}" type="presOf" srcId="{DF1ED38B-D4C6-4692-AC69-FC49FDC31C3D}" destId="{E510B979-EC8A-402F-98FC-1B6EE3553CCB}" srcOrd="0" destOrd="0" presId="urn:microsoft.com/office/officeart/2005/8/layout/hierarchy3"/>
    <dgm:cxn modelId="{F6DD3F5B-844E-4D08-AD57-E97C30841015}" type="presOf" srcId="{0ED60C8D-367B-4DC1-B608-C4241F1E3580}" destId="{92564FCC-1F12-47B2-BF21-1E22A16FDEAD}" srcOrd="0" destOrd="0" presId="urn:microsoft.com/office/officeart/2005/8/layout/hierarchy3"/>
    <dgm:cxn modelId="{8E6E2A67-0978-4CEA-B0BA-188DB8746C34}" type="presOf" srcId="{B439E859-2CD5-4DC3-B0C3-5A3861D0F1EE}" destId="{8B04F850-3A73-4E5D-BDE5-35E2CEF46CAD}" srcOrd="0" destOrd="0" presId="urn:microsoft.com/office/officeart/2005/8/layout/hierarchy3"/>
    <dgm:cxn modelId="{6C571B97-BCE0-4F40-87DE-F9F3C9791D36}" srcId="{B439E859-2CD5-4DC3-B0C3-5A3861D0F1EE}" destId="{0ED60C8D-367B-4DC1-B608-C4241F1E3580}" srcOrd="0" destOrd="0" parTransId="{3EE2A5D4-4464-4FF3-934D-FBE0B821C2C6}" sibTransId="{89499F78-1529-4913-8975-504969AE4DE7}"/>
    <dgm:cxn modelId="{A3AA3F70-F0AA-45DE-A5CC-BFD608C08ECB}" type="presOf" srcId="{0ED60C8D-367B-4DC1-B608-C4241F1E3580}" destId="{B2051BC1-012B-46C1-AD65-D9AED135A209}" srcOrd="1" destOrd="0" presId="urn:microsoft.com/office/officeart/2005/8/layout/hierarchy3"/>
    <dgm:cxn modelId="{B81347EA-766E-4B27-B58D-8E9E7D16E7F1}" type="presParOf" srcId="{8B04F850-3A73-4E5D-BDE5-35E2CEF46CAD}" destId="{FCE9489B-1A95-4464-A55E-F3B624B4F1C2}" srcOrd="0" destOrd="0" presId="urn:microsoft.com/office/officeart/2005/8/layout/hierarchy3"/>
    <dgm:cxn modelId="{7054986C-DC93-4E90-9B34-44014CB4CC63}" type="presParOf" srcId="{FCE9489B-1A95-4464-A55E-F3B624B4F1C2}" destId="{AE2328CF-EFDD-490A-B5B3-602BC150D50F}" srcOrd="0" destOrd="0" presId="urn:microsoft.com/office/officeart/2005/8/layout/hierarchy3"/>
    <dgm:cxn modelId="{76314026-4BB4-4E1B-B4EC-85816A6BE631}" type="presParOf" srcId="{AE2328CF-EFDD-490A-B5B3-602BC150D50F}" destId="{92564FCC-1F12-47B2-BF21-1E22A16FDEAD}" srcOrd="0" destOrd="0" presId="urn:microsoft.com/office/officeart/2005/8/layout/hierarchy3"/>
    <dgm:cxn modelId="{CD375B82-B409-4C97-9261-DCAC6B3BE6FA}" type="presParOf" srcId="{AE2328CF-EFDD-490A-B5B3-602BC150D50F}" destId="{B2051BC1-012B-46C1-AD65-D9AED135A209}" srcOrd="1" destOrd="0" presId="urn:microsoft.com/office/officeart/2005/8/layout/hierarchy3"/>
    <dgm:cxn modelId="{A5DFF1B7-7A06-440E-96F2-3BB78CB259C0}" type="presParOf" srcId="{FCE9489B-1A95-4464-A55E-F3B624B4F1C2}" destId="{7A80DC50-57E8-4782-9345-27B78676F4C5}" srcOrd="1" destOrd="0" presId="urn:microsoft.com/office/officeart/2005/8/layout/hierarchy3"/>
    <dgm:cxn modelId="{11CE98D2-E627-459A-985B-CC405085F067}" type="presParOf" srcId="{7A80DC50-57E8-4782-9345-27B78676F4C5}" destId="{6E06E359-4696-453F-9C65-ABAE52A215C8}" srcOrd="0" destOrd="0" presId="urn:microsoft.com/office/officeart/2005/8/layout/hierarchy3"/>
    <dgm:cxn modelId="{4E235C33-60E3-4D1F-B01E-C698C8934C94}" type="presParOf" srcId="{7A80DC50-57E8-4782-9345-27B78676F4C5}" destId="{E510B979-EC8A-402F-98FC-1B6EE3553CCB}" srcOrd="1" destOrd="0" presId="urn:microsoft.com/office/officeart/2005/8/layout/hierarchy3"/>
    <dgm:cxn modelId="{11793BBB-80B9-4721-94FC-2B61C4664AAE}" type="presParOf" srcId="{7A80DC50-57E8-4782-9345-27B78676F4C5}" destId="{477EFDC9-392A-4255-846E-28D6791D5E6B}" srcOrd="2" destOrd="0" presId="urn:microsoft.com/office/officeart/2005/8/layout/hierarchy3"/>
    <dgm:cxn modelId="{5DCEDEC2-32DF-4E64-9C7F-B2BD03CC46E5}" type="presParOf" srcId="{7A80DC50-57E8-4782-9345-27B78676F4C5}" destId="{CDA7A32B-D9FB-413A-9582-F3D5DA2ADA70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E0B699-B084-4B11-8E44-97FFDAA9D22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0CF633-5AF6-4A4B-A13B-2856692FEB4C}" type="pres">
      <dgm:prSet presAssocID="{EFE0B699-B084-4B11-8E44-97FFDAA9D22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F4A9F73C-B1AC-4CBD-80DF-E1B510366933}" type="presOf" srcId="{EFE0B699-B084-4B11-8E44-97FFDAA9D228}" destId="{F20CF633-5AF6-4A4B-A13B-2856692FEB4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564FCC-1F12-47B2-BF21-1E22A16FDEAD}">
      <dsp:nvSpPr>
        <dsp:cNvPr id="0" name=""/>
        <dsp:cNvSpPr/>
      </dsp:nvSpPr>
      <dsp:spPr>
        <a:xfrm>
          <a:off x="814" y="682498"/>
          <a:ext cx="1890065" cy="6561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 smtClean="0">
              <a:latin typeface="Cambria" panose="02040503050406030204" pitchFamily="18" charset="0"/>
            </a:rPr>
            <a:t>Screening </a:t>
          </a:r>
          <a:endParaRPr lang="en-IN" sz="1800" b="1" i="0" kern="1200" dirty="0">
            <a:latin typeface="Cambria" panose="02040503050406030204" pitchFamily="18" charset="0"/>
          </a:endParaRPr>
        </a:p>
      </dsp:txBody>
      <dsp:txXfrm>
        <a:off x="814" y="682498"/>
        <a:ext cx="1890065" cy="656167"/>
      </dsp:txXfrm>
    </dsp:sp>
    <dsp:sp modelId="{6E06E359-4696-453F-9C65-ABAE52A215C8}">
      <dsp:nvSpPr>
        <dsp:cNvPr id="0" name=""/>
        <dsp:cNvSpPr/>
      </dsp:nvSpPr>
      <dsp:spPr>
        <a:xfrm>
          <a:off x="189820" y="1338666"/>
          <a:ext cx="189006" cy="4168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6899"/>
              </a:lnTo>
              <a:lnTo>
                <a:pt x="189006" y="4168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10B979-EC8A-402F-98FC-1B6EE3553CCB}">
      <dsp:nvSpPr>
        <dsp:cNvPr id="0" name=""/>
        <dsp:cNvSpPr/>
      </dsp:nvSpPr>
      <dsp:spPr>
        <a:xfrm>
          <a:off x="378827" y="1502708"/>
          <a:ext cx="2208450" cy="5057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 smtClean="0">
              <a:latin typeface="Cambria" panose="02040503050406030204" pitchFamily="18" charset="0"/>
            </a:rPr>
            <a:t>Entry Level</a:t>
          </a:r>
          <a:endParaRPr lang="en-IN" sz="1800" b="1" i="0" kern="1200" dirty="0">
            <a:latin typeface="Cambria" panose="02040503050406030204" pitchFamily="18" charset="0"/>
          </a:endParaRPr>
        </a:p>
      </dsp:txBody>
      <dsp:txXfrm>
        <a:off x="378827" y="1502708"/>
        <a:ext cx="2208450" cy="505715"/>
      </dsp:txXfrm>
    </dsp:sp>
    <dsp:sp modelId="{477EFDC9-392A-4255-846E-28D6791D5E6B}">
      <dsp:nvSpPr>
        <dsp:cNvPr id="0" name=""/>
        <dsp:cNvSpPr/>
      </dsp:nvSpPr>
      <dsp:spPr>
        <a:xfrm>
          <a:off x="189820" y="1338666"/>
          <a:ext cx="189006" cy="10782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8277"/>
              </a:lnTo>
              <a:lnTo>
                <a:pt x="189006" y="10782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A7A32B-D9FB-413A-9582-F3D5DA2ADA70}">
      <dsp:nvSpPr>
        <dsp:cNvPr id="0" name=""/>
        <dsp:cNvSpPr/>
      </dsp:nvSpPr>
      <dsp:spPr>
        <a:xfrm>
          <a:off x="378827" y="2172465"/>
          <a:ext cx="2346183" cy="4889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 smtClean="0">
              <a:latin typeface="Cambria" panose="02040503050406030204" pitchFamily="18" charset="0"/>
            </a:rPr>
            <a:t>Authorization Level </a:t>
          </a:r>
          <a:endParaRPr lang="en-IN" sz="1800" b="1" i="0" kern="1200" dirty="0">
            <a:latin typeface="Cambria" panose="02040503050406030204" pitchFamily="18" charset="0"/>
          </a:endParaRPr>
        </a:p>
      </dsp:txBody>
      <dsp:txXfrm>
        <a:off x="378827" y="2172465"/>
        <a:ext cx="2346183" cy="48895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C748A-7768-4C79-8455-B77B287BCF7C}" type="datetimeFigureOut">
              <a:rPr lang="en-IN" smtClean="0"/>
              <a:pPr/>
              <a:t>13-11-2018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FA38E-F43E-488F-A407-9FC85A964A8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37247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138785-0C75-4E08-AE00-7B49B2EA3B4E}" type="datetimeFigureOut">
              <a:rPr lang="en-IN" smtClean="0"/>
              <a:pPr/>
              <a:t>13-11-2018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A8EF07-3E4B-46BD-AB7D-224D0199F98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529203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DB52C-4939-4817-BC9F-EB9B4D2FE7A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4439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8EF07-3E4B-46BD-AB7D-224D0199F983}" type="slidenum">
              <a:rPr lang="en-IN" smtClean="0"/>
              <a:pPr/>
              <a:t>11</a:t>
            </a:fld>
            <a:endParaRPr lang="en-I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8EF07-3E4B-46BD-AB7D-224D0199F983}" type="slidenum">
              <a:rPr lang="en-IN" smtClean="0"/>
              <a:pPr/>
              <a:t>12</a:t>
            </a:fld>
            <a:endParaRPr lang="en-I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8EF07-3E4B-46BD-AB7D-224D0199F983}" type="slidenum">
              <a:rPr lang="en-IN" smtClean="0"/>
              <a:pPr/>
              <a:t>13</a:t>
            </a:fld>
            <a:endParaRPr lang="en-I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8EF07-3E4B-46BD-AB7D-224D0199F983}" type="slidenum">
              <a:rPr lang="en-IN" smtClean="0"/>
              <a:pPr/>
              <a:t>14</a:t>
            </a:fld>
            <a:endParaRPr lang="en-I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8EF07-3E4B-46BD-AB7D-224D0199F983}" type="slidenum">
              <a:rPr lang="en-IN" smtClean="0"/>
              <a:pPr/>
              <a:t>15</a:t>
            </a:fld>
            <a:endParaRPr lang="en-I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8EF07-3E4B-46BD-AB7D-224D0199F983}" type="slidenum">
              <a:rPr lang="en-IN" smtClean="0"/>
              <a:pPr/>
              <a:t>16</a:t>
            </a:fld>
            <a:endParaRPr lang="en-I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8EF07-3E4B-46BD-AB7D-224D0199F983}" type="slidenum">
              <a:rPr lang="en-IN" smtClean="0"/>
              <a:pPr/>
              <a:t>17</a:t>
            </a:fld>
            <a:endParaRPr lang="en-I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8EF07-3E4B-46BD-AB7D-224D0199F983}" type="slidenum">
              <a:rPr lang="en-IN" smtClean="0"/>
              <a:pPr/>
              <a:t>18</a:t>
            </a:fld>
            <a:endParaRPr lang="en-I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8EF07-3E4B-46BD-AB7D-224D0199F983}" type="slidenum">
              <a:rPr lang="en-IN" smtClean="0"/>
              <a:pPr/>
              <a:t>19</a:t>
            </a:fld>
            <a:endParaRPr lang="en-I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8EF07-3E4B-46BD-AB7D-224D0199F983}" type="slidenum">
              <a:rPr lang="en-IN" smtClean="0"/>
              <a:pPr/>
              <a:t>20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DB52C-4939-4817-BC9F-EB9B4D2FE7A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44396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8EF07-3E4B-46BD-AB7D-224D0199F983}" type="slidenum">
              <a:rPr lang="en-IN" smtClean="0"/>
              <a:pPr/>
              <a:t>21</a:t>
            </a:fld>
            <a:endParaRPr lang="en-I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8EF07-3E4B-46BD-AB7D-224D0199F983}" type="slidenum">
              <a:rPr lang="en-IN" smtClean="0"/>
              <a:pPr/>
              <a:t>22</a:t>
            </a:fld>
            <a:endParaRPr lang="en-I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8EF07-3E4B-46BD-AB7D-224D0199F983}" type="slidenum">
              <a:rPr lang="en-IN" smtClean="0"/>
              <a:pPr/>
              <a:t>23</a:t>
            </a:fld>
            <a:endParaRPr lang="en-IN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8EF07-3E4B-46BD-AB7D-224D0199F983}" type="slidenum">
              <a:rPr lang="en-IN" smtClean="0"/>
              <a:pPr/>
              <a:t>24</a:t>
            </a:fld>
            <a:endParaRPr lang="en-IN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8EF07-3E4B-46BD-AB7D-224D0199F983}" type="slidenum">
              <a:rPr lang="en-IN" smtClean="0"/>
              <a:pPr/>
              <a:t>25</a:t>
            </a:fld>
            <a:endParaRPr lang="en-IN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8EF07-3E4B-46BD-AB7D-224D0199F983}" type="slidenum">
              <a:rPr lang="en-IN" smtClean="0"/>
              <a:pPr/>
              <a:t>26</a:t>
            </a:fld>
            <a:endParaRPr lang="en-IN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8EF07-3E4B-46BD-AB7D-224D0199F983}" type="slidenum">
              <a:rPr lang="en-IN" smtClean="0"/>
              <a:pPr/>
              <a:t>27</a:t>
            </a:fld>
            <a:endParaRPr lang="en-IN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8EF07-3E4B-46BD-AB7D-224D0199F983}" type="slidenum">
              <a:rPr lang="en-IN" smtClean="0"/>
              <a:pPr/>
              <a:t>28</a:t>
            </a:fld>
            <a:endParaRPr lang="en-IN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8EF07-3E4B-46BD-AB7D-224D0199F983}" type="slidenum">
              <a:rPr lang="en-IN" smtClean="0"/>
              <a:pPr/>
              <a:t>29</a:t>
            </a:fld>
            <a:endParaRPr lang="en-IN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8EF07-3E4B-46BD-AB7D-224D0199F983}" type="slidenum">
              <a:rPr lang="en-IN" smtClean="0"/>
              <a:pPr/>
              <a:t>30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DB52C-4939-4817-BC9F-EB9B4D2FE7A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44396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8EF07-3E4B-46BD-AB7D-224D0199F983}" type="slidenum">
              <a:rPr lang="en-IN" smtClean="0"/>
              <a:pPr/>
              <a:t>31</a:t>
            </a:fld>
            <a:endParaRPr lang="en-IN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8EF07-3E4B-46BD-AB7D-224D0199F983}" type="slidenum">
              <a:rPr lang="en-IN" smtClean="0"/>
              <a:pPr/>
              <a:t>32</a:t>
            </a:fld>
            <a:endParaRPr lang="en-IN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8EF07-3E4B-46BD-AB7D-224D0199F983}" type="slidenum">
              <a:rPr lang="en-IN" smtClean="0"/>
              <a:pPr/>
              <a:t>33</a:t>
            </a:fld>
            <a:endParaRPr lang="en-IN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8EF07-3E4B-46BD-AB7D-224D0199F983}" type="slidenum">
              <a:rPr lang="en-IN" smtClean="0"/>
              <a:pPr/>
              <a:t>37</a:t>
            </a:fld>
            <a:endParaRPr lang="en-IN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8EF07-3E4B-46BD-AB7D-224D0199F983}" type="slidenum">
              <a:rPr lang="en-IN" smtClean="0"/>
              <a:pPr/>
              <a:t>44</a:t>
            </a:fld>
            <a:endParaRPr lang="en-IN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DB52C-4939-4817-BC9F-EB9B4D2FE7AC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4439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8EF07-3E4B-46BD-AB7D-224D0199F983}" type="slidenum">
              <a:rPr lang="en-IN" smtClean="0"/>
              <a:pPr/>
              <a:t>5</a:t>
            </a:fld>
            <a:endParaRPr lang="en-I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8EF07-3E4B-46BD-AB7D-224D0199F983}" type="slidenum">
              <a:rPr lang="en-IN" smtClean="0"/>
              <a:pPr/>
              <a:t>6</a:t>
            </a:fld>
            <a:endParaRPr lang="en-I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8EF07-3E4B-46BD-AB7D-224D0199F983}" type="slidenum">
              <a:rPr lang="en-IN" smtClean="0"/>
              <a:pPr/>
              <a:t>7</a:t>
            </a:fld>
            <a:endParaRPr lang="en-I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8EF07-3E4B-46BD-AB7D-224D0199F983}" type="slidenum">
              <a:rPr lang="en-IN" smtClean="0"/>
              <a:pPr/>
              <a:t>8</a:t>
            </a:fld>
            <a:endParaRPr lang="en-I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8EF07-3E4B-46BD-AB7D-224D0199F983}" type="slidenum">
              <a:rPr lang="en-IN" smtClean="0"/>
              <a:pPr/>
              <a:t>9</a:t>
            </a:fld>
            <a:endParaRPr lang="en-I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8EF07-3E4B-46BD-AB7D-224D0199F983}" type="slidenum">
              <a:rPr lang="en-IN" smtClean="0"/>
              <a:pPr/>
              <a:t>10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6689-624C-441D-ABE4-9BCCFFD57568}" type="datetimeFigureOut">
              <a:rPr lang="en-IN" smtClean="0"/>
              <a:pPr/>
              <a:t>13-11-2018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ABD7-0ACA-469C-91ED-31D89C722F2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6689-624C-441D-ABE4-9BCCFFD57568}" type="datetimeFigureOut">
              <a:rPr lang="en-IN" smtClean="0"/>
              <a:pPr/>
              <a:t>13-11-2018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ABD7-0ACA-469C-91ED-31D89C722F2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6689-624C-441D-ABE4-9BCCFFD57568}" type="datetimeFigureOut">
              <a:rPr lang="en-IN" smtClean="0"/>
              <a:pPr/>
              <a:t>13-11-2018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ABD7-0ACA-469C-91ED-31D89C722F2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6689-624C-441D-ABE4-9BCCFFD57568}" type="datetimeFigureOut">
              <a:rPr lang="en-IN" smtClean="0"/>
              <a:pPr/>
              <a:t>13-11-2018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ABD7-0ACA-469C-91ED-31D89C722F2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6689-624C-441D-ABE4-9BCCFFD57568}" type="datetimeFigureOut">
              <a:rPr lang="en-IN" smtClean="0"/>
              <a:pPr/>
              <a:t>13-11-2018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ABD7-0ACA-469C-91ED-31D89C722F2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6689-624C-441D-ABE4-9BCCFFD57568}" type="datetimeFigureOut">
              <a:rPr lang="en-IN" smtClean="0"/>
              <a:pPr/>
              <a:t>13-11-2018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ABD7-0ACA-469C-91ED-31D89C722F2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6689-624C-441D-ABE4-9BCCFFD57568}" type="datetimeFigureOut">
              <a:rPr lang="en-IN" smtClean="0"/>
              <a:pPr/>
              <a:t>13-11-2018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ABD7-0ACA-469C-91ED-31D89C722F2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6689-624C-441D-ABE4-9BCCFFD57568}" type="datetimeFigureOut">
              <a:rPr lang="en-IN" smtClean="0"/>
              <a:pPr/>
              <a:t>13-11-2018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ABD7-0ACA-469C-91ED-31D89C722F2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6689-624C-441D-ABE4-9BCCFFD57568}" type="datetimeFigureOut">
              <a:rPr lang="en-IN" smtClean="0"/>
              <a:pPr/>
              <a:t>13-11-2018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ABD7-0ACA-469C-91ED-31D89C722F2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6689-624C-441D-ABE4-9BCCFFD57568}" type="datetimeFigureOut">
              <a:rPr lang="en-IN" smtClean="0"/>
              <a:pPr/>
              <a:t>13-11-2018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ABD7-0ACA-469C-91ED-31D89C722F2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6689-624C-441D-ABE4-9BCCFFD57568}" type="datetimeFigureOut">
              <a:rPr lang="en-IN" smtClean="0"/>
              <a:pPr/>
              <a:t>13-11-2018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ABD7-0ACA-469C-91ED-31D89C722F2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46689-624C-441D-ABE4-9BCCFFD57568}" type="datetimeFigureOut">
              <a:rPr lang="en-IN" smtClean="0"/>
              <a:pPr/>
              <a:t>13-11-2018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0ABD7-0ACA-469C-91ED-31D89C722F28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mailto:rmsa.pms@gmail.com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amagrashiksha.in/" TargetMode="External"/><Relationship Id="rId13" Type="http://schemas.openxmlformats.org/officeDocument/2006/relationships/diagramColors" Target="../diagrams/colors2.xml"/><Relationship Id="rId3" Type="http://schemas.openxmlformats.org/officeDocument/2006/relationships/diagramLayout" Target="../diagrams/layout1.xml"/><Relationship Id="rId7" Type="http://schemas.openxmlformats.org/officeDocument/2006/relationships/hyperlink" Target="http://samagra.mhrd.gov.in/" TargetMode="External"/><Relationship Id="rId12" Type="http://schemas.openxmlformats.org/officeDocument/2006/relationships/diagramQuickStyle" Target="../diagrams/quickStyle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Layout" Target="../diagrams/layout2.xml"/><Relationship Id="rId5" Type="http://schemas.openxmlformats.org/officeDocument/2006/relationships/diagramColors" Target="../diagrams/colors1.xml"/><Relationship Id="rId10" Type="http://schemas.openxmlformats.org/officeDocument/2006/relationships/diagramData" Target="../diagrams/data2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.png"/><Relationship Id="rId14" Type="http://schemas.microsoft.com/office/2007/relationships/diagramDrawing" Target="../diagrams/drawing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719123"/>
            <a:ext cx="9144000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Monitoring System (PMS)</a:t>
            </a:r>
            <a:endParaRPr lang="en-US" sz="4000" b="1" cap="none" spc="50" dirty="0">
              <a:ln w="11430"/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7506" y="2350120"/>
            <a:ext cx="878497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rgbClr val="C00000"/>
                </a:solidFill>
                <a:latin typeface="Trebuchet MS" panose="020B0603020202020204" pitchFamily="34" charset="0"/>
              </a:rPr>
              <a:t>Real Time Monitoring System                              for School Education </a:t>
            </a:r>
            <a:endParaRPr lang="en-US" sz="5400" b="1" cap="none" spc="50" dirty="0">
              <a:ln w="11430"/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0" y="5647038"/>
            <a:ext cx="6989947" cy="61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9717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tx1">
              <a:lumMod val="50000"/>
              <a:lumOff val="5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BFFD16-D007-458D-95AE-21C27E23D55F}" type="slidenum">
              <a:rPr lang="en-US" altLang="en-US" sz="1200" smtClean="0">
                <a:solidFill>
                  <a:srgbClr val="595959"/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altLang="en-US" sz="1200" smtClean="0">
              <a:solidFill>
                <a:srgbClr val="595959"/>
              </a:solidFill>
              <a:latin typeface="Century Gothic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b"/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defTabSz="20891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Freezing Password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Definition </a:t>
            </a:r>
            <a:endParaRPr lang="en-IN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504" y="1052736"/>
            <a:ext cx="8003217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sz="4000" b="1" dirty="0" smtClean="0">
                <a:solidFill>
                  <a:srgbClr val="002060"/>
                </a:solidFill>
              </a:rPr>
              <a:t>The default password is :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IN" sz="4000" dirty="0"/>
              <a:t> </a:t>
            </a:r>
            <a:r>
              <a:rPr lang="en-IN" sz="4000" b="1" dirty="0" smtClean="0">
                <a:solidFill>
                  <a:srgbClr val="C00000"/>
                </a:solidFill>
              </a:rPr>
              <a:t>State Level     </a:t>
            </a:r>
            <a:r>
              <a:rPr lang="en-IN" sz="4000" dirty="0" smtClean="0"/>
              <a:t>: “ST” + Login name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IN" sz="4000" dirty="0"/>
              <a:t> </a:t>
            </a:r>
            <a:r>
              <a:rPr lang="en-IN" sz="4000" b="1" dirty="0" smtClean="0">
                <a:solidFill>
                  <a:srgbClr val="C00000"/>
                </a:solidFill>
              </a:rPr>
              <a:t>District Level </a:t>
            </a:r>
            <a:r>
              <a:rPr lang="en-IN" sz="4000" dirty="0" smtClean="0"/>
              <a:t>: “ST” + Login name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IN" sz="4000" dirty="0"/>
              <a:t> </a:t>
            </a:r>
            <a:r>
              <a:rPr lang="en-IN" sz="4000" b="1" dirty="0" smtClean="0">
                <a:solidFill>
                  <a:srgbClr val="C00000"/>
                </a:solidFill>
              </a:rPr>
              <a:t>Block Level    </a:t>
            </a:r>
            <a:r>
              <a:rPr lang="en-IN" sz="4000" dirty="0" smtClean="0"/>
              <a:t>: no password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IN" sz="4000" dirty="0" smtClean="0"/>
              <a:t> </a:t>
            </a:r>
            <a:r>
              <a:rPr lang="en-IN" sz="4000" b="1" dirty="0" smtClean="0">
                <a:solidFill>
                  <a:srgbClr val="C00000"/>
                </a:solidFill>
              </a:rPr>
              <a:t>School Level </a:t>
            </a:r>
            <a:r>
              <a:rPr lang="en-IN" sz="4000" dirty="0" smtClean="0"/>
              <a:t>: no password</a:t>
            </a:r>
            <a:endParaRPr lang="en-IN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tx1">
              <a:lumMod val="50000"/>
              <a:lumOff val="5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BFFD16-D007-458D-95AE-21C27E23D55F}" type="slidenum">
              <a:rPr lang="en-US" altLang="en-US" sz="1200" smtClean="0">
                <a:solidFill>
                  <a:srgbClr val="595959"/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altLang="en-US" sz="1200" smtClean="0">
              <a:solidFill>
                <a:srgbClr val="595959"/>
              </a:solidFill>
              <a:latin typeface="Century Gothic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b"/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defTabSz="20891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Locking / Screening Level</a:t>
            </a:r>
            <a:endParaRPr lang="en-IN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836712"/>
            <a:ext cx="871296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sz="2400" b="1" dirty="0" smtClean="0">
                <a:solidFill>
                  <a:srgbClr val="C00000"/>
                </a:solidFill>
              </a:rPr>
              <a:t>The screening level was given at Block / District / State level for physical progress :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dirty="0"/>
              <a:t> </a:t>
            </a:r>
            <a:r>
              <a:rPr lang="en-IN" sz="2400" dirty="0" smtClean="0"/>
              <a:t>If anything is modified  by School can be Freeze and rejected by Block User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dirty="0" smtClean="0"/>
              <a:t> If anything is modified by Block can be Freeze and rejected by District user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dirty="0"/>
              <a:t> </a:t>
            </a:r>
            <a:r>
              <a:rPr lang="en-IN" sz="2400" dirty="0" smtClean="0"/>
              <a:t>if anything is modified by District can be Freeze and rejected by State user</a:t>
            </a:r>
          </a:p>
          <a:p>
            <a:pPr algn="just"/>
            <a:r>
              <a:rPr lang="en-IN" sz="2000" b="1" i="1" dirty="0" smtClean="0">
                <a:solidFill>
                  <a:srgbClr val="FF0000"/>
                </a:solidFill>
              </a:rPr>
              <a:t>Note : Last date of freezing the physical progress is 10</a:t>
            </a:r>
            <a:r>
              <a:rPr lang="en-IN" sz="2000" b="1" i="1" baseline="30000" dirty="0" smtClean="0">
                <a:solidFill>
                  <a:srgbClr val="FF0000"/>
                </a:solidFill>
              </a:rPr>
              <a:t>th</a:t>
            </a:r>
            <a:r>
              <a:rPr lang="en-IN" sz="2000" b="1" i="1" dirty="0" smtClean="0">
                <a:solidFill>
                  <a:srgbClr val="FF0000"/>
                </a:solidFill>
              </a:rPr>
              <a:t> of every month. If any level skipped the freezing procedure which was updated by any level than system will lock the progress and  cannot be reverted back . (The such cases will be apply on Completed works and Functional status only)</a:t>
            </a:r>
            <a:endParaRPr lang="en-IN" sz="2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tx1">
              <a:lumMod val="50000"/>
              <a:lumOff val="5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BFFD16-D007-458D-95AE-21C27E23D55F}" type="slidenum">
              <a:rPr lang="en-US" altLang="en-US" sz="1200" smtClean="0">
                <a:solidFill>
                  <a:srgbClr val="595959"/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altLang="en-US" sz="1200" smtClean="0">
              <a:solidFill>
                <a:srgbClr val="595959"/>
              </a:solidFill>
              <a:latin typeface="Century Gothic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b"/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defTabSz="20891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to do at School Login ?</a:t>
            </a:r>
            <a:endParaRPr lang="en-IN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504" y="764704"/>
            <a:ext cx="8856984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sz="2000" b="1" dirty="0" smtClean="0">
                <a:solidFill>
                  <a:srgbClr val="C00000"/>
                </a:solidFill>
              </a:rPr>
              <a:t>The following module have been given under school login to enter the physical progress approved by PAB every year 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000" b="1" dirty="0">
                <a:solidFill>
                  <a:srgbClr val="002060"/>
                </a:solidFill>
              </a:rPr>
              <a:t> </a:t>
            </a:r>
            <a:r>
              <a:rPr lang="en-IN" sz="2000" b="1" dirty="0" smtClean="0">
                <a:solidFill>
                  <a:srgbClr val="002060"/>
                </a:solidFill>
              </a:rPr>
              <a:t>New School  : </a:t>
            </a:r>
            <a:r>
              <a:rPr lang="en-IN" sz="2000" b="1" dirty="0" smtClean="0"/>
              <a:t>Construction  / Functional Status with Photographs and Completion Certificate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000" b="1" dirty="0" smtClean="0"/>
              <a:t> </a:t>
            </a:r>
            <a:r>
              <a:rPr lang="en-IN" sz="2000" b="1" dirty="0" smtClean="0">
                <a:solidFill>
                  <a:srgbClr val="002060"/>
                </a:solidFill>
              </a:rPr>
              <a:t>Strengthening : </a:t>
            </a:r>
            <a:r>
              <a:rPr lang="en-IN" sz="2000" b="1" dirty="0" smtClean="0"/>
              <a:t>Level wise construction status for Elementary / Secondary / Hr. Secondary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000" b="1" dirty="0" smtClean="0">
                <a:solidFill>
                  <a:srgbClr val="002060"/>
                </a:solidFill>
              </a:rPr>
              <a:t> Toilet </a:t>
            </a:r>
            <a:r>
              <a:rPr lang="en-IN" sz="2000" b="1" dirty="0" smtClean="0"/>
              <a:t>: Construction Status by Number’s with Photographs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000" b="1" dirty="0" smtClean="0"/>
              <a:t> </a:t>
            </a:r>
            <a:r>
              <a:rPr lang="en-IN" sz="2000" b="1" dirty="0" smtClean="0">
                <a:solidFill>
                  <a:srgbClr val="002060"/>
                </a:solidFill>
              </a:rPr>
              <a:t>Water </a:t>
            </a:r>
            <a:r>
              <a:rPr lang="en-IN" sz="2000" b="1" dirty="0" smtClean="0"/>
              <a:t>: Construction Status by Number’s 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000" b="1" dirty="0" smtClean="0">
                <a:solidFill>
                  <a:srgbClr val="002060"/>
                </a:solidFill>
              </a:rPr>
              <a:t> ICT </a:t>
            </a:r>
            <a:r>
              <a:rPr lang="en-IN" sz="2000" b="1" dirty="0" smtClean="0"/>
              <a:t>: Functional Status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000" b="1" dirty="0"/>
              <a:t> </a:t>
            </a:r>
            <a:r>
              <a:rPr lang="en-IN" sz="2000" b="1" dirty="0" smtClean="0">
                <a:solidFill>
                  <a:srgbClr val="002060"/>
                </a:solidFill>
              </a:rPr>
              <a:t>Vocational Education :</a:t>
            </a:r>
            <a:r>
              <a:rPr lang="en-IN" sz="2000" b="1" dirty="0" smtClean="0"/>
              <a:t> Functional Status /  Placement Details / Monthly Progress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000" b="1" dirty="0" smtClean="0">
                <a:solidFill>
                  <a:srgbClr val="002060"/>
                </a:solidFill>
              </a:rPr>
              <a:t> CWSN  </a:t>
            </a:r>
            <a:r>
              <a:rPr lang="en-IN" sz="2000" b="1" dirty="0" smtClean="0"/>
              <a:t>: Child wise entry of differently-</a:t>
            </a:r>
            <a:r>
              <a:rPr lang="en-IN" sz="2000" b="1" dirty="0" err="1" smtClean="0"/>
              <a:t>abled</a:t>
            </a:r>
            <a:r>
              <a:rPr lang="en-IN" sz="2000" b="1" dirty="0" smtClean="0"/>
              <a:t> boys / girls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b="1" dirty="0" smtClean="0">
                <a:solidFill>
                  <a:srgbClr val="002060"/>
                </a:solidFill>
              </a:rPr>
              <a:t> </a:t>
            </a:r>
            <a:r>
              <a:rPr lang="en-IN" sz="2000" b="1" dirty="0" smtClean="0">
                <a:solidFill>
                  <a:srgbClr val="002060"/>
                </a:solidFill>
              </a:rPr>
              <a:t>Residential School </a:t>
            </a:r>
            <a:r>
              <a:rPr lang="en-IN" sz="2000" b="1" dirty="0" smtClean="0"/>
              <a:t>:  Functional Status</a:t>
            </a:r>
            <a:endParaRPr lang="en-IN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BFFD16-D007-458D-95AE-21C27E23D55F}" type="slidenum">
              <a:rPr lang="en-US" altLang="en-US" sz="1200" smtClean="0">
                <a:solidFill>
                  <a:srgbClr val="595959"/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altLang="en-US" sz="1200" smtClean="0">
              <a:solidFill>
                <a:srgbClr val="595959"/>
              </a:solidFill>
              <a:latin typeface="Century Gothic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1728192"/>
            <a:ext cx="9144000" cy="335699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b"/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defTabSz="20891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On-line Demonstration of  School Login</a:t>
            </a:r>
            <a:endParaRPr lang="en-IN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871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tx1">
              <a:lumMod val="50000"/>
              <a:lumOff val="5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BFFD16-D007-458D-95AE-21C27E23D55F}" type="slidenum">
              <a:rPr lang="en-US" altLang="en-US" sz="1200" smtClean="0">
                <a:solidFill>
                  <a:srgbClr val="595959"/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altLang="en-US" sz="1200" smtClean="0">
              <a:solidFill>
                <a:srgbClr val="595959"/>
              </a:solidFill>
              <a:latin typeface="Century Gothic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b"/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defTabSz="20891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to do at Block Login ?</a:t>
            </a:r>
            <a:endParaRPr lang="en-IN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504" y="811733"/>
            <a:ext cx="9036496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sz="2000" b="1" dirty="0" smtClean="0">
                <a:solidFill>
                  <a:srgbClr val="C00000"/>
                </a:solidFill>
              </a:rPr>
              <a:t>The following module have been given under block login to enter the physical progress approved by PAB every year for the concern block: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000" b="1" dirty="0">
                <a:solidFill>
                  <a:srgbClr val="002060"/>
                </a:solidFill>
              </a:rPr>
              <a:t> </a:t>
            </a:r>
            <a:r>
              <a:rPr lang="en-IN" sz="2000" b="1" dirty="0" smtClean="0">
                <a:solidFill>
                  <a:srgbClr val="002060"/>
                </a:solidFill>
              </a:rPr>
              <a:t>New School  : </a:t>
            </a:r>
            <a:r>
              <a:rPr lang="en-IN" sz="2000" b="1" dirty="0" smtClean="0"/>
              <a:t>Construction  / Functional Status with Photographs and Completion Certificate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000" b="1" dirty="0" smtClean="0"/>
              <a:t> </a:t>
            </a:r>
            <a:r>
              <a:rPr lang="en-IN" sz="2000" b="1" dirty="0" smtClean="0">
                <a:solidFill>
                  <a:srgbClr val="002060"/>
                </a:solidFill>
              </a:rPr>
              <a:t>Strengthening : </a:t>
            </a:r>
            <a:r>
              <a:rPr lang="en-IN" sz="2000" b="1" dirty="0" smtClean="0"/>
              <a:t>Level wise construction status for Elementary / Secondary / Hr. Secondary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000" b="1" dirty="0" smtClean="0">
                <a:solidFill>
                  <a:srgbClr val="002060"/>
                </a:solidFill>
              </a:rPr>
              <a:t> Toilet </a:t>
            </a:r>
            <a:r>
              <a:rPr lang="en-IN" sz="2000" b="1" dirty="0" smtClean="0"/>
              <a:t>: Construction Status by Number’s with Photographs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000" b="1" dirty="0" smtClean="0"/>
              <a:t> </a:t>
            </a:r>
            <a:r>
              <a:rPr lang="en-IN" sz="2000" b="1" dirty="0" smtClean="0">
                <a:solidFill>
                  <a:srgbClr val="002060"/>
                </a:solidFill>
              </a:rPr>
              <a:t>Water </a:t>
            </a:r>
            <a:r>
              <a:rPr lang="en-IN" sz="2000" b="1" dirty="0" smtClean="0"/>
              <a:t>: Construction Status by Number’s 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000" b="1" dirty="0" smtClean="0">
                <a:solidFill>
                  <a:srgbClr val="002060"/>
                </a:solidFill>
              </a:rPr>
              <a:t> ICT </a:t>
            </a:r>
            <a:r>
              <a:rPr lang="en-IN" sz="2000" b="1" dirty="0" smtClean="0"/>
              <a:t>: Functional Status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000" b="1" dirty="0"/>
              <a:t> </a:t>
            </a:r>
            <a:r>
              <a:rPr lang="en-IN" sz="2000" b="1" dirty="0" smtClean="0">
                <a:solidFill>
                  <a:srgbClr val="002060"/>
                </a:solidFill>
              </a:rPr>
              <a:t>Vocational Education :</a:t>
            </a:r>
            <a:r>
              <a:rPr lang="en-IN" sz="2000" b="1" dirty="0" smtClean="0"/>
              <a:t> Functional Status /  Placement Details / Monthly Progress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000" b="1" dirty="0" smtClean="0">
                <a:solidFill>
                  <a:srgbClr val="002060"/>
                </a:solidFill>
              </a:rPr>
              <a:t> CWSN  </a:t>
            </a:r>
            <a:r>
              <a:rPr lang="en-IN" sz="2000" b="1" dirty="0" smtClean="0"/>
              <a:t>: Child wise entry of differently-</a:t>
            </a:r>
            <a:r>
              <a:rPr lang="en-IN" sz="2000" b="1" dirty="0" err="1" smtClean="0"/>
              <a:t>abled</a:t>
            </a:r>
            <a:r>
              <a:rPr lang="en-IN" sz="2000" b="1" dirty="0" smtClean="0"/>
              <a:t> boys / girls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000" b="1" dirty="0" smtClean="0">
                <a:solidFill>
                  <a:srgbClr val="002060"/>
                </a:solidFill>
              </a:rPr>
              <a:t> Residential School </a:t>
            </a:r>
            <a:r>
              <a:rPr lang="en-IN" sz="2000" b="1" dirty="0" smtClean="0"/>
              <a:t>:  Functional Status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000" b="1" dirty="0" smtClean="0">
                <a:solidFill>
                  <a:srgbClr val="002060"/>
                </a:solidFill>
              </a:rPr>
              <a:t>Residential Hostel</a:t>
            </a:r>
            <a:r>
              <a:rPr lang="en-IN" sz="2000" b="1" dirty="0" smtClean="0"/>
              <a:t>:  Functional Status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tx1">
              <a:lumMod val="50000"/>
              <a:lumOff val="5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BFFD16-D007-458D-95AE-21C27E23D55F}" type="slidenum">
              <a:rPr lang="en-US" altLang="en-US" sz="1200" smtClean="0">
                <a:solidFill>
                  <a:srgbClr val="595959"/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altLang="en-US" sz="1200" smtClean="0">
              <a:solidFill>
                <a:srgbClr val="595959"/>
              </a:solidFill>
              <a:latin typeface="Century Gothic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b"/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defTabSz="20891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Freezing Module at Block Login</a:t>
            </a:r>
            <a:endParaRPr lang="en-IN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504" y="1269915"/>
            <a:ext cx="8856984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sz="2000" b="1" dirty="0" smtClean="0">
                <a:solidFill>
                  <a:srgbClr val="C00000"/>
                </a:solidFill>
              </a:rPr>
              <a:t>The following module have been given under block login to freeze and reject the  physical progress entered by the School  and shown Completed / Functional: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000" b="1" dirty="0">
                <a:solidFill>
                  <a:srgbClr val="002060"/>
                </a:solidFill>
              </a:rPr>
              <a:t> </a:t>
            </a:r>
            <a:r>
              <a:rPr lang="en-IN" sz="2000" b="1" dirty="0" smtClean="0">
                <a:solidFill>
                  <a:srgbClr val="002060"/>
                </a:solidFill>
              </a:rPr>
              <a:t>New School  : </a:t>
            </a:r>
            <a:r>
              <a:rPr lang="en-IN" sz="2000" b="1" dirty="0" smtClean="0"/>
              <a:t>Construction  / Functional Status  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000" b="1" dirty="0" smtClean="0"/>
              <a:t> </a:t>
            </a:r>
            <a:r>
              <a:rPr lang="en-IN" sz="2000" b="1" dirty="0" smtClean="0">
                <a:solidFill>
                  <a:srgbClr val="002060"/>
                </a:solidFill>
              </a:rPr>
              <a:t>Strengthening : C</a:t>
            </a:r>
            <a:r>
              <a:rPr lang="en-IN" sz="2000" b="1" dirty="0" smtClean="0"/>
              <a:t>onstruction status for Elementary / Secondary / Hr. Secondary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000" b="1" dirty="0" smtClean="0">
                <a:solidFill>
                  <a:srgbClr val="002060"/>
                </a:solidFill>
              </a:rPr>
              <a:t> Toilet </a:t>
            </a:r>
            <a:r>
              <a:rPr lang="en-IN" sz="2000" b="1" dirty="0" smtClean="0"/>
              <a:t>: Construction Status by Number’s 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000" b="1" dirty="0" smtClean="0"/>
              <a:t> </a:t>
            </a:r>
            <a:r>
              <a:rPr lang="en-IN" sz="2000" b="1" dirty="0" smtClean="0">
                <a:solidFill>
                  <a:srgbClr val="002060"/>
                </a:solidFill>
              </a:rPr>
              <a:t>Water </a:t>
            </a:r>
            <a:r>
              <a:rPr lang="en-IN" sz="2000" b="1" dirty="0" smtClean="0"/>
              <a:t>: Construction Status by Number’s 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000" b="1" dirty="0" smtClean="0">
                <a:solidFill>
                  <a:srgbClr val="002060"/>
                </a:solidFill>
              </a:rPr>
              <a:t> ICT </a:t>
            </a:r>
            <a:r>
              <a:rPr lang="en-IN" sz="2000" b="1" dirty="0" smtClean="0"/>
              <a:t>: Functional Status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000" b="1" dirty="0"/>
              <a:t> </a:t>
            </a:r>
            <a:r>
              <a:rPr lang="en-IN" sz="2000" b="1" dirty="0" smtClean="0">
                <a:solidFill>
                  <a:srgbClr val="002060"/>
                </a:solidFill>
              </a:rPr>
              <a:t>Vocational Education :</a:t>
            </a:r>
            <a:r>
              <a:rPr lang="en-IN" sz="2000" b="1" dirty="0" smtClean="0"/>
              <a:t> Functional Status 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000" b="1" dirty="0" smtClean="0">
                <a:solidFill>
                  <a:srgbClr val="002060"/>
                </a:solidFill>
              </a:rPr>
              <a:t> Residential School </a:t>
            </a:r>
            <a:r>
              <a:rPr lang="en-IN" b="1" dirty="0" smtClean="0"/>
              <a:t>:  Functional Status</a:t>
            </a:r>
            <a:endParaRPr lang="en-IN" b="1" dirty="0"/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endParaRPr lang="en-IN" b="1" dirty="0" smtClean="0"/>
          </a:p>
          <a:p>
            <a:pPr algn="just">
              <a:lnSpc>
                <a:spcPct val="150000"/>
              </a:lnSpc>
            </a:pPr>
            <a:r>
              <a:rPr lang="en-IN" b="1" i="1" dirty="0" smtClean="0">
                <a:solidFill>
                  <a:srgbClr val="FF0000"/>
                </a:solidFill>
              </a:rPr>
              <a:t>Note : All Civil Work approved by PAB for the district should be freeze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endParaRPr lang="en-IN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BFFD16-D007-458D-95AE-21C27E23D55F}" type="slidenum">
              <a:rPr lang="en-US" altLang="en-US" sz="1200" smtClean="0">
                <a:solidFill>
                  <a:srgbClr val="595959"/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altLang="en-US" sz="1200" smtClean="0">
              <a:solidFill>
                <a:srgbClr val="595959"/>
              </a:solidFill>
              <a:latin typeface="Century Gothic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1728192"/>
            <a:ext cx="9144000" cy="335699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b"/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defTabSz="20891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On-line Demonstration of  Block Login</a:t>
            </a:r>
            <a:endParaRPr lang="en-IN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473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tx1">
              <a:lumMod val="50000"/>
              <a:lumOff val="5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BFFD16-D007-458D-95AE-21C27E23D55F}" type="slidenum">
              <a:rPr lang="en-US" altLang="en-US" sz="1200" smtClean="0">
                <a:solidFill>
                  <a:srgbClr val="595959"/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altLang="en-US" sz="1200" smtClean="0">
              <a:solidFill>
                <a:srgbClr val="595959"/>
              </a:solidFill>
              <a:latin typeface="Century Gothic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b"/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defTabSz="20891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to do at District Login ?</a:t>
            </a:r>
            <a:endParaRPr lang="en-IN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504" y="811733"/>
            <a:ext cx="903649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sz="2000" b="1" dirty="0" smtClean="0">
                <a:solidFill>
                  <a:srgbClr val="C00000"/>
                </a:solidFill>
              </a:rPr>
              <a:t>The following module have been given under District login to enter the physical progress approved by PAB every year for the concern District: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000" b="1" dirty="0">
                <a:solidFill>
                  <a:srgbClr val="002060"/>
                </a:solidFill>
              </a:rPr>
              <a:t> </a:t>
            </a:r>
            <a:r>
              <a:rPr lang="en-IN" sz="2000" b="1" dirty="0" smtClean="0">
                <a:solidFill>
                  <a:srgbClr val="002060"/>
                </a:solidFill>
              </a:rPr>
              <a:t>New School  : </a:t>
            </a:r>
            <a:r>
              <a:rPr lang="en-IN" sz="2000" b="1" dirty="0" smtClean="0"/>
              <a:t>Construction  / Functional Status with Photographs and Completion Certificate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000" b="1" dirty="0" smtClean="0"/>
              <a:t> </a:t>
            </a:r>
            <a:r>
              <a:rPr lang="en-IN" sz="2000" b="1" dirty="0" smtClean="0">
                <a:solidFill>
                  <a:srgbClr val="002060"/>
                </a:solidFill>
              </a:rPr>
              <a:t>Strengthening : </a:t>
            </a:r>
            <a:r>
              <a:rPr lang="en-IN" sz="2000" b="1" dirty="0" smtClean="0"/>
              <a:t>Level wise construction status for Elementary / Secondary / Hr. Secondary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000" b="1" dirty="0" smtClean="0">
                <a:solidFill>
                  <a:srgbClr val="002060"/>
                </a:solidFill>
              </a:rPr>
              <a:t> Toilet </a:t>
            </a:r>
            <a:r>
              <a:rPr lang="en-IN" sz="2000" b="1" dirty="0" smtClean="0"/>
              <a:t>: Construction Status by Number’s with Photographs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000" b="1" dirty="0" smtClean="0"/>
              <a:t> </a:t>
            </a:r>
            <a:r>
              <a:rPr lang="en-IN" sz="2000" b="1" dirty="0" smtClean="0">
                <a:solidFill>
                  <a:srgbClr val="002060"/>
                </a:solidFill>
              </a:rPr>
              <a:t>Water </a:t>
            </a:r>
            <a:r>
              <a:rPr lang="en-IN" sz="2000" b="1" dirty="0" smtClean="0"/>
              <a:t>: Construction Status by Number’s 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000" b="1" dirty="0" smtClean="0">
                <a:solidFill>
                  <a:srgbClr val="002060"/>
                </a:solidFill>
              </a:rPr>
              <a:t> ICT </a:t>
            </a:r>
            <a:r>
              <a:rPr lang="en-IN" sz="2000" b="1" dirty="0" smtClean="0"/>
              <a:t>: Functional Status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000" b="1" dirty="0"/>
              <a:t> </a:t>
            </a:r>
            <a:r>
              <a:rPr lang="en-IN" sz="2000" b="1" dirty="0" smtClean="0">
                <a:solidFill>
                  <a:srgbClr val="002060"/>
                </a:solidFill>
              </a:rPr>
              <a:t>Vocational Education :</a:t>
            </a:r>
            <a:r>
              <a:rPr lang="en-IN" sz="2000" b="1" dirty="0" smtClean="0"/>
              <a:t> Functional Status /  Placement Details / Monthly Progress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000" b="1" dirty="0" smtClean="0">
                <a:solidFill>
                  <a:srgbClr val="002060"/>
                </a:solidFill>
              </a:rPr>
              <a:t> CWSN  </a:t>
            </a:r>
            <a:r>
              <a:rPr lang="en-IN" sz="2000" b="1" dirty="0" smtClean="0"/>
              <a:t>: Child wise entry of differently-</a:t>
            </a:r>
            <a:r>
              <a:rPr lang="en-IN" sz="2000" b="1" dirty="0" err="1" smtClean="0"/>
              <a:t>abled</a:t>
            </a:r>
            <a:r>
              <a:rPr lang="en-IN" sz="2000" b="1" dirty="0" smtClean="0"/>
              <a:t> boys / girls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b="1" dirty="0" smtClean="0">
                <a:solidFill>
                  <a:srgbClr val="002060"/>
                </a:solidFill>
              </a:rPr>
              <a:t> Residential School </a:t>
            </a:r>
            <a:r>
              <a:rPr lang="en-IN" b="1" dirty="0" smtClean="0"/>
              <a:t>:  Functional Status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b="1" dirty="0" smtClean="0">
                <a:solidFill>
                  <a:srgbClr val="002060"/>
                </a:solidFill>
              </a:rPr>
              <a:t>Residential Hostel</a:t>
            </a:r>
            <a:r>
              <a:rPr lang="en-IN" b="1" dirty="0" smtClean="0"/>
              <a:t>:  Functional Status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tx1">
              <a:lumMod val="50000"/>
              <a:lumOff val="5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BFFD16-D007-458D-95AE-21C27E23D55F}" type="slidenum">
              <a:rPr lang="en-US" altLang="en-US" sz="1200" smtClean="0">
                <a:solidFill>
                  <a:srgbClr val="595959"/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altLang="en-US" sz="1200" smtClean="0">
              <a:solidFill>
                <a:srgbClr val="595959"/>
              </a:solidFill>
              <a:latin typeface="Century Gothic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b"/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defTabSz="20891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Freezing Module at District Login</a:t>
            </a:r>
            <a:endParaRPr lang="en-IN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504" y="836712"/>
            <a:ext cx="8856984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sz="2000" b="1" dirty="0" smtClean="0">
                <a:solidFill>
                  <a:srgbClr val="C00000"/>
                </a:solidFill>
              </a:rPr>
              <a:t>The following module have been given under District login to freeze and reject the  physical progress entered by the Block  and shown Completed / Functional: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000" b="1" dirty="0">
                <a:solidFill>
                  <a:srgbClr val="002060"/>
                </a:solidFill>
              </a:rPr>
              <a:t> </a:t>
            </a:r>
            <a:r>
              <a:rPr lang="en-IN" sz="2000" b="1" dirty="0" smtClean="0">
                <a:solidFill>
                  <a:srgbClr val="002060"/>
                </a:solidFill>
              </a:rPr>
              <a:t>New School  : </a:t>
            </a:r>
            <a:r>
              <a:rPr lang="en-IN" sz="2000" b="1" dirty="0" smtClean="0"/>
              <a:t>Construction  / Functional Status  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000" b="1" dirty="0" smtClean="0"/>
              <a:t> </a:t>
            </a:r>
            <a:r>
              <a:rPr lang="en-IN" sz="2000" b="1" dirty="0" smtClean="0">
                <a:solidFill>
                  <a:srgbClr val="002060"/>
                </a:solidFill>
              </a:rPr>
              <a:t>Strengthening : C</a:t>
            </a:r>
            <a:r>
              <a:rPr lang="en-IN" sz="2000" b="1" dirty="0" smtClean="0"/>
              <a:t>onstruction status for Elementary / Secondary / Hr. Secondary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000" b="1" dirty="0" smtClean="0">
                <a:solidFill>
                  <a:srgbClr val="002060"/>
                </a:solidFill>
              </a:rPr>
              <a:t> Toilet </a:t>
            </a:r>
            <a:r>
              <a:rPr lang="en-IN" sz="2000" b="1" dirty="0" smtClean="0"/>
              <a:t>: Construction Status by Number’s 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000" b="1" dirty="0" smtClean="0"/>
              <a:t> </a:t>
            </a:r>
            <a:r>
              <a:rPr lang="en-IN" sz="2000" b="1" dirty="0" smtClean="0">
                <a:solidFill>
                  <a:srgbClr val="002060"/>
                </a:solidFill>
              </a:rPr>
              <a:t>Water </a:t>
            </a:r>
            <a:r>
              <a:rPr lang="en-IN" sz="2000" b="1" dirty="0" smtClean="0"/>
              <a:t>: Construction Status by Number’s 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000" b="1" dirty="0" smtClean="0">
                <a:solidFill>
                  <a:srgbClr val="002060"/>
                </a:solidFill>
              </a:rPr>
              <a:t> ICT </a:t>
            </a:r>
            <a:r>
              <a:rPr lang="en-IN" sz="2000" b="1" dirty="0" smtClean="0"/>
              <a:t>: Functional Status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000" b="1" dirty="0"/>
              <a:t> </a:t>
            </a:r>
            <a:r>
              <a:rPr lang="en-IN" sz="2000" b="1" dirty="0" smtClean="0">
                <a:solidFill>
                  <a:srgbClr val="002060"/>
                </a:solidFill>
              </a:rPr>
              <a:t>Vocational Education :</a:t>
            </a:r>
            <a:r>
              <a:rPr lang="en-IN" sz="2000" b="1" dirty="0" smtClean="0"/>
              <a:t> Functional Status 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000" b="1" dirty="0" smtClean="0">
                <a:solidFill>
                  <a:srgbClr val="002060"/>
                </a:solidFill>
              </a:rPr>
              <a:t> Residential School </a:t>
            </a:r>
            <a:r>
              <a:rPr lang="en-IN" sz="2000" b="1" dirty="0" smtClean="0"/>
              <a:t>:  Functional Status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000" b="1" dirty="0">
                <a:solidFill>
                  <a:srgbClr val="002060"/>
                </a:solidFill>
              </a:rPr>
              <a:t> </a:t>
            </a:r>
            <a:r>
              <a:rPr lang="en-IN" sz="2000" b="1" dirty="0" smtClean="0">
                <a:solidFill>
                  <a:srgbClr val="002060"/>
                </a:solidFill>
              </a:rPr>
              <a:t>Residential Hostels </a:t>
            </a:r>
            <a:r>
              <a:rPr lang="en-IN" sz="2000" b="1" dirty="0" smtClean="0"/>
              <a:t>:  Functional Status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endParaRPr lang="en-IN" sz="2000" b="1" dirty="0" smtClean="0"/>
          </a:p>
          <a:p>
            <a:pPr algn="just">
              <a:lnSpc>
                <a:spcPct val="150000"/>
              </a:lnSpc>
            </a:pPr>
            <a:r>
              <a:rPr lang="en-IN" b="1" i="1" dirty="0" smtClean="0">
                <a:solidFill>
                  <a:srgbClr val="FF0000"/>
                </a:solidFill>
              </a:rPr>
              <a:t>Note : All Civil Work approved by PAB for the district should be </a:t>
            </a:r>
            <a:r>
              <a:rPr lang="en-IN" b="1" i="1" dirty="0" err="1" smtClean="0">
                <a:solidFill>
                  <a:srgbClr val="FF0000"/>
                </a:solidFill>
              </a:rPr>
              <a:t>freezed</a:t>
            </a:r>
            <a:endParaRPr lang="en-IN" b="1" i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BFFD16-D007-458D-95AE-21C27E23D55F}" type="slidenum">
              <a:rPr lang="en-US" altLang="en-US" sz="1200" smtClean="0">
                <a:solidFill>
                  <a:srgbClr val="595959"/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altLang="en-US" sz="1200" smtClean="0">
              <a:solidFill>
                <a:srgbClr val="595959"/>
              </a:solidFill>
              <a:latin typeface="Century Gothic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1728192"/>
            <a:ext cx="9144000" cy="335699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b"/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defTabSz="20891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On-line Demonstration of  District Login</a:t>
            </a:r>
            <a:endParaRPr lang="en-IN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473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1825" y="7052"/>
            <a:ext cx="9144000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000099"/>
                </a:solidFill>
                <a:latin typeface="Trebuchet MS" panose="020B0603020202020204" pitchFamily="34" charset="0"/>
              </a:rPr>
              <a:t>Major features </a:t>
            </a:r>
            <a:endParaRPr lang="en-US" sz="4400" b="1" spc="50" dirty="0">
              <a:ln w="11430"/>
              <a:solidFill>
                <a:srgbClr val="000099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94619" y="988541"/>
            <a:ext cx="8720781" cy="55383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0238" indent="-630238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IN" altLang="en-US" sz="2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manage </a:t>
            </a:r>
            <a:r>
              <a:rPr lang="en-IN" alt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implementation of </a:t>
            </a:r>
            <a:r>
              <a:rPr lang="en-IN" altLang="en-US" sz="2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RMSA scheme, </a:t>
            </a:r>
            <a:r>
              <a:rPr lang="en-IN" alt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IN" altLang="en-US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Monitoring System (PMS) </a:t>
            </a:r>
            <a:r>
              <a:rPr lang="en-IN" alt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</a:t>
            </a:r>
            <a:r>
              <a:rPr lang="en-IN" altLang="en-US" sz="2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developed during 2014;</a:t>
            </a:r>
            <a:endParaRPr lang="en-IN" altLang="en-US" sz="2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0238" indent="-630238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IN" altLang="en-US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</a:t>
            </a:r>
            <a:r>
              <a:rPr lang="en-IN" altLang="en-US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extended to cover the </a:t>
            </a:r>
            <a:r>
              <a:rPr lang="en-IN" altLang="en-US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 Scheme for School Education</a:t>
            </a:r>
            <a:endParaRPr lang="en-IN" altLang="en-US" sz="24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0238" indent="-630238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IN" altLang="en-US" sz="2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PMS will facilitate the States and UTs to view </a:t>
            </a:r>
          </a:p>
          <a:p>
            <a:pPr marL="1416050" indent="-514350" algn="just">
              <a:buClr>
                <a:srgbClr val="000099"/>
              </a:buClr>
              <a:buFont typeface="+mj-lt"/>
              <a:buAutoNum type="romanLcPeriod"/>
            </a:pPr>
            <a:r>
              <a:rPr lang="en-IN" alt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submission of AWP&amp;B</a:t>
            </a:r>
          </a:p>
          <a:p>
            <a:pPr marL="1416050" indent="-514350" algn="just">
              <a:buClr>
                <a:srgbClr val="000099"/>
              </a:buClr>
              <a:buFont typeface="+mj-lt"/>
              <a:buAutoNum type="romanLcPeriod"/>
            </a:pPr>
            <a:r>
              <a:rPr lang="en-IN" alt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Approved outlays</a:t>
            </a:r>
          </a:p>
          <a:p>
            <a:pPr marL="1416050" indent="-514350" algn="just">
              <a:buClr>
                <a:srgbClr val="000099"/>
              </a:buClr>
              <a:buFont typeface="+mj-lt"/>
              <a:buAutoNum type="romanLcPeriod"/>
            </a:pPr>
            <a:r>
              <a:rPr lang="en-IN" alt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 of </a:t>
            </a:r>
            <a:r>
              <a:rPr lang="en-IN" alt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GoI</a:t>
            </a:r>
            <a:r>
              <a:rPr lang="en-IN" alt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Releases</a:t>
            </a:r>
          </a:p>
          <a:p>
            <a:pPr marL="1416050" indent="-514350" algn="just">
              <a:buClr>
                <a:srgbClr val="000099"/>
              </a:buClr>
              <a:buFont typeface="+mj-lt"/>
              <a:buAutoNum type="romanLcPeriod"/>
            </a:pPr>
            <a:r>
              <a:rPr lang="en-IN" alt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Facility of on </a:t>
            </a:r>
            <a:r>
              <a:rPr lang="en-IN" alt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submission of </a:t>
            </a:r>
            <a:r>
              <a:rPr lang="en-IN" alt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Monthly Physical and Financial  </a:t>
            </a:r>
            <a:r>
              <a:rPr lang="en-IN" alt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 </a:t>
            </a:r>
            <a:r>
              <a:rPr lang="en-IN" alt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Reports</a:t>
            </a:r>
          </a:p>
          <a:p>
            <a:pPr marL="898525" indent="3175" algn="just">
              <a:buClr>
                <a:srgbClr val="000099"/>
              </a:buClr>
            </a:pPr>
            <a:r>
              <a:rPr lang="en-IN" alt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Appraisals of the State plans and approvals of schools, cancellations etc. would be done as per UDISE coverage.</a:t>
            </a:r>
          </a:p>
          <a:p>
            <a:pPr marL="1416050" indent="-514350" algn="just">
              <a:buClr>
                <a:srgbClr val="000099"/>
              </a:buClr>
            </a:pPr>
            <a:endParaRPr lang="en-IN" altLang="en-US" sz="2000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16050" indent="-514350" algn="just">
              <a:buClr>
                <a:srgbClr val="000099"/>
              </a:buClr>
            </a:pPr>
            <a:endParaRPr lang="en-IN" sz="2000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/>
            <a:endParaRPr lang="en-IN" alt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7052"/>
            <a:ext cx="9144000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000099"/>
                </a:solidFill>
                <a:latin typeface="Trebuchet MS" panose="020B0603020202020204" pitchFamily="34" charset="0"/>
              </a:rPr>
              <a:t>Major features </a:t>
            </a:r>
            <a:endParaRPr lang="en-US" sz="4400" b="1" spc="50" dirty="0">
              <a:ln w="11430"/>
              <a:solidFill>
                <a:srgbClr val="0000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70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tx1">
              <a:lumMod val="50000"/>
              <a:lumOff val="5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BFFD16-D007-458D-95AE-21C27E23D55F}" type="slidenum">
              <a:rPr lang="en-US" altLang="en-US" sz="1200" smtClean="0">
                <a:solidFill>
                  <a:srgbClr val="595959"/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altLang="en-US" sz="1200" smtClean="0">
              <a:solidFill>
                <a:srgbClr val="595959"/>
              </a:solidFill>
              <a:latin typeface="Century Gothic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b"/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defTabSz="20891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Progress at State / UTs Login</a:t>
            </a:r>
            <a:endParaRPr lang="en-IN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504" y="1186379"/>
            <a:ext cx="9036496" cy="5122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sz="2000" b="1" dirty="0" smtClean="0">
                <a:solidFill>
                  <a:srgbClr val="C00000"/>
                </a:solidFill>
              </a:rPr>
              <a:t>The following module have been given under State/UTs login to enter the physical progress approved by PAB every year :</a:t>
            </a:r>
          </a:p>
          <a:p>
            <a:pPr algn="just">
              <a:lnSpc>
                <a:spcPct val="150000"/>
              </a:lnSpc>
            </a:pPr>
            <a:r>
              <a:rPr lang="en-IN" sz="2000" b="1" dirty="0" smtClean="0">
                <a:solidFill>
                  <a:srgbClr val="00B050"/>
                </a:solidFill>
              </a:rPr>
              <a:t>Go to option , Physical Progress </a:t>
            </a:r>
            <a:r>
              <a:rPr lang="en-IN" sz="2000" b="1" dirty="0" smtClean="0">
                <a:solidFill>
                  <a:srgbClr val="00B050"/>
                </a:solidFill>
                <a:sym typeface="Wingdings" pitchFamily="2" charset="2"/>
              </a:rPr>
              <a:t> Progress </a:t>
            </a:r>
            <a:endParaRPr lang="en-IN" sz="2000" b="1" dirty="0" smtClean="0">
              <a:solidFill>
                <a:srgbClr val="00B050"/>
              </a:solidFill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000" b="1" dirty="0">
                <a:solidFill>
                  <a:srgbClr val="002060"/>
                </a:solidFill>
              </a:rPr>
              <a:t> </a:t>
            </a:r>
            <a:r>
              <a:rPr lang="en-IN" sz="2000" b="1" dirty="0" smtClean="0">
                <a:solidFill>
                  <a:srgbClr val="002060"/>
                </a:solidFill>
              </a:rPr>
              <a:t>New School  : </a:t>
            </a:r>
            <a:r>
              <a:rPr lang="en-IN" sz="2000" b="1" dirty="0" smtClean="0"/>
              <a:t>Construction  / Functional Status with Photographs and Completion Certificate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000" b="1" dirty="0" smtClean="0"/>
              <a:t> </a:t>
            </a:r>
            <a:r>
              <a:rPr lang="en-IN" sz="2000" b="1" dirty="0" smtClean="0">
                <a:solidFill>
                  <a:srgbClr val="002060"/>
                </a:solidFill>
              </a:rPr>
              <a:t>Strengthening : </a:t>
            </a:r>
            <a:r>
              <a:rPr lang="en-IN" sz="2000" b="1" dirty="0" smtClean="0"/>
              <a:t>Level wise construction status for Elementary / Secondary / Hr. Secondary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000" b="1" dirty="0" smtClean="0">
                <a:solidFill>
                  <a:srgbClr val="002060"/>
                </a:solidFill>
              </a:rPr>
              <a:t> Toilet </a:t>
            </a:r>
            <a:r>
              <a:rPr lang="en-IN" sz="2000" b="1" dirty="0" smtClean="0"/>
              <a:t>: Construction Status by Number’s with Photographs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000" b="1" dirty="0" smtClean="0"/>
              <a:t> </a:t>
            </a:r>
            <a:r>
              <a:rPr lang="en-IN" sz="2000" b="1" dirty="0" smtClean="0">
                <a:solidFill>
                  <a:srgbClr val="002060"/>
                </a:solidFill>
              </a:rPr>
              <a:t>Water </a:t>
            </a:r>
            <a:r>
              <a:rPr lang="en-IN" sz="2000" b="1" dirty="0" smtClean="0"/>
              <a:t>: Construction Status by Number’s 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000" b="1" dirty="0" smtClean="0">
                <a:solidFill>
                  <a:srgbClr val="002060"/>
                </a:solidFill>
              </a:rPr>
              <a:t> ICT </a:t>
            </a:r>
            <a:r>
              <a:rPr lang="en-IN" sz="2000" b="1" dirty="0" smtClean="0"/>
              <a:t>: Functional Status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000" b="1" dirty="0"/>
              <a:t> </a:t>
            </a:r>
            <a:r>
              <a:rPr lang="en-IN" sz="2000" b="1" dirty="0" smtClean="0">
                <a:solidFill>
                  <a:srgbClr val="002060"/>
                </a:solidFill>
              </a:rPr>
              <a:t>Vocational Education :</a:t>
            </a:r>
            <a:r>
              <a:rPr lang="en-IN" sz="2000" b="1" dirty="0" smtClean="0"/>
              <a:t> Functional Status /  Placement Details / Monthly Progress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tx1">
              <a:lumMod val="50000"/>
              <a:lumOff val="5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BFFD16-D007-458D-95AE-21C27E23D55F}" type="slidenum">
              <a:rPr lang="en-US" altLang="en-US" sz="1200" smtClean="0">
                <a:solidFill>
                  <a:srgbClr val="595959"/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altLang="en-US" sz="1200" smtClean="0">
              <a:solidFill>
                <a:srgbClr val="595959"/>
              </a:solidFill>
              <a:latin typeface="Century Gothic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b"/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defTabSz="20891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Progress at State Login</a:t>
            </a:r>
            <a:endParaRPr lang="en-IN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504" y="811733"/>
            <a:ext cx="9036496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400" b="1" dirty="0" smtClean="0">
                <a:solidFill>
                  <a:srgbClr val="002060"/>
                </a:solidFill>
              </a:rPr>
              <a:t>CWSN  </a:t>
            </a:r>
            <a:r>
              <a:rPr lang="en-IN" sz="2400" b="1" dirty="0" smtClean="0"/>
              <a:t>: Child wise entry of differently-</a:t>
            </a:r>
            <a:r>
              <a:rPr lang="en-IN" sz="2400" b="1" dirty="0" err="1" smtClean="0"/>
              <a:t>abled</a:t>
            </a:r>
            <a:r>
              <a:rPr lang="en-IN" sz="2400" b="1" dirty="0" smtClean="0"/>
              <a:t> boys / girls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000" b="1" dirty="0" smtClean="0">
                <a:solidFill>
                  <a:srgbClr val="002060"/>
                </a:solidFill>
              </a:rPr>
              <a:t> Residential School </a:t>
            </a:r>
            <a:r>
              <a:rPr lang="en-IN" sz="2000" b="1" dirty="0" smtClean="0"/>
              <a:t>:  Functional Status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000" b="1" dirty="0" smtClean="0">
                <a:solidFill>
                  <a:srgbClr val="002060"/>
                </a:solidFill>
              </a:rPr>
              <a:t>Residential Hostel</a:t>
            </a:r>
            <a:r>
              <a:rPr lang="en-IN" sz="2000" b="1" dirty="0" smtClean="0"/>
              <a:t>:  Functional Status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endParaRPr lang="en-IN" sz="2000" b="1" dirty="0" smtClean="0"/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000" b="1" dirty="0" smtClean="0"/>
              <a:t> The separate module has been given for elementary education (</a:t>
            </a:r>
            <a:r>
              <a:rPr lang="en-IN" sz="2000" b="1" dirty="0" err="1" smtClean="0"/>
              <a:t>Sarva</a:t>
            </a:r>
            <a:r>
              <a:rPr lang="en-IN" sz="2000" b="1" dirty="0" smtClean="0"/>
              <a:t> </a:t>
            </a:r>
            <a:r>
              <a:rPr lang="en-IN" sz="2000" b="1" dirty="0" err="1" smtClean="0"/>
              <a:t>Shiksha</a:t>
            </a:r>
            <a:r>
              <a:rPr lang="en-IN" sz="2000" b="1" dirty="0" smtClean="0"/>
              <a:t> </a:t>
            </a:r>
            <a:r>
              <a:rPr lang="en-IN" sz="2000" b="1" dirty="0" err="1" smtClean="0"/>
              <a:t>Abhiyan</a:t>
            </a:r>
            <a:r>
              <a:rPr lang="en-IN" sz="2000" b="1" dirty="0" smtClean="0"/>
              <a:t>)  to enter the Progress  of the component approved under Civil Work before 2018-2019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000" b="1" dirty="0" smtClean="0"/>
              <a:t> The cumulative progress will be entered by the State / UTs on the Civil Backlog module given under Progress </a:t>
            </a:r>
            <a:r>
              <a:rPr lang="en-IN" sz="2000" b="1" dirty="0" smtClean="0">
                <a:sym typeface="Wingdings" pitchFamily="2" charset="2"/>
              </a:rPr>
              <a:t> Strengthening  Civil SSA Backlog option</a:t>
            </a:r>
            <a:endParaRPr lang="en-IN" sz="2000" b="1" dirty="0" smtClean="0"/>
          </a:p>
          <a:p>
            <a:pPr algn="just">
              <a:lnSpc>
                <a:spcPct val="150000"/>
              </a:lnSpc>
            </a:pPr>
            <a:endParaRPr lang="en-IN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tx1">
              <a:lumMod val="50000"/>
              <a:lumOff val="5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BFFD16-D007-458D-95AE-21C27E23D55F}" type="slidenum">
              <a:rPr lang="en-US" altLang="en-US" sz="1200" smtClean="0">
                <a:solidFill>
                  <a:srgbClr val="595959"/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altLang="en-US" sz="1200" smtClean="0">
              <a:solidFill>
                <a:srgbClr val="595959"/>
              </a:solidFill>
              <a:latin typeface="Century Gothic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b"/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defTabSz="20891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Freezing Module at State Login</a:t>
            </a:r>
            <a:endParaRPr lang="en-IN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504" y="836712"/>
            <a:ext cx="8856984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sz="2000" b="1" dirty="0" smtClean="0">
                <a:solidFill>
                  <a:srgbClr val="C00000"/>
                </a:solidFill>
              </a:rPr>
              <a:t>The following module have been given under State login to freeze and reject the  physical progress entered by the District  and shown Completed / Functional: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000" b="1" dirty="0">
                <a:solidFill>
                  <a:srgbClr val="002060"/>
                </a:solidFill>
              </a:rPr>
              <a:t> </a:t>
            </a:r>
            <a:r>
              <a:rPr lang="en-IN" sz="2000" b="1" dirty="0" smtClean="0">
                <a:solidFill>
                  <a:srgbClr val="002060"/>
                </a:solidFill>
              </a:rPr>
              <a:t>New School  : </a:t>
            </a:r>
            <a:r>
              <a:rPr lang="en-IN" sz="2000" b="1" dirty="0" smtClean="0"/>
              <a:t>Construction  / Functional Status  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000" b="1" dirty="0" smtClean="0"/>
              <a:t> </a:t>
            </a:r>
            <a:r>
              <a:rPr lang="en-IN" sz="2000" b="1" dirty="0" smtClean="0">
                <a:solidFill>
                  <a:srgbClr val="002060"/>
                </a:solidFill>
              </a:rPr>
              <a:t>Strengthening : C</a:t>
            </a:r>
            <a:r>
              <a:rPr lang="en-IN" sz="2000" b="1" dirty="0" smtClean="0"/>
              <a:t>onstruction status for Elementary / Secondary / Hr. Secondary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000" b="1" dirty="0" smtClean="0">
                <a:solidFill>
                  <a:srgbClr val="002060"/>
                </a:solidFill>
              </a:rPr>
              <a:t> Toilet </a:t>
            </a:r>
            <a:r>
              <a:rPr lang="en-IN" sz="2000" b="1" dirty="0" smtClean="0"/>
              <a:t>: Construction Status by Number’s 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000" b="1" dirty="0" smtClean="0"/>
              <a:t> </a:t>
            </a:r>
            <a:r>
              <a:rPr lang="en-IN" sz="2000" b="1" dirty="0" smtClean="0">
                <a:solidFill>
                  <a:srgbClr val="002060"/>
                </a:solidFill>
              </a:rPr>
              <a:t>Water </a:t>
            </a:r>
            <a:r>
              <a:rPr lang="en-IN" sz="2000" b="1" dirty="0" smtClean="0"/>
              <a:t>: Construction Status by Number’s 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000" b="1" dirty="0" smtClean="0">
                <a:solidFill>
                  <a:srgbClr val="002060"/>
                </a:solidFill>
              </a:rPr>
              <a:t> ICT </a:t>
            </a:r>
            <a:r>
              <a:rPr lang="en-IN" sz="2000" b="1" dirty="0" smtClean="0"/>
              <a:t>: Functional Status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000" b="1" dirty="0"/>
              <a:t> </a:t>
            </a:r>
            <a:r>
              <a:rPr lang="en-IN" sz="2000" b="1" dirty="0" smtClean="0">
                <a:solidFill>
                  <a:srgbClr val="002060"/>
                </a:solidFill>
              </a:rPr>
              <a:t>Vocational Education :</a:t>
            </a:r>
            <a:r>
              <a:rPr lang="en-IN" sz="2000" b="1" dirty="0" smtClean="0"/>
              <a:t> Functional Status 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000" b="1" dirty="0" smtClean="0">
                <a:solidFill>
                  <a:srgbClr val="002060"/>
                </a:solidFill>
              </a:rPr>
              <a:t> Residential School </a:t>
            </a:r>
            <a:r>
              <a:rPr lang="en-IN" sz="2000" b="1" dirty="0" smtClean="0"/>
              <a:t>:  Functional Status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000" b="1" dirty="0">
                <a:solidFill>
                  <a:srgbClr val="002060"/>
                </a:solidFill>
              </a:rPr>
              <a:t> </a:t>
            </a:r>
            <a:r>
              <a:rPr lang="en-IN" sz="2000" b="1" dirty="0" smtClean="0">
                <a:solidFill>
                  <a:srgbClr val="002060"/>
                </a:solidFill>
              </a:rPr>
              <a:t>Residential Hostels </a:t>
            </a:r>
            <a:r>
              <a:rPr lang="en-IN" sz="2000" b="1" dirty="0" smtClean="0"/>
              <a:t>:  Functional Status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endParaRPr lang="en-IN" sz="2000" b="1" dirty="0" smtClean="0"/>
          </a:p>
          <a:p>
            <a:pPr algn="just">
              <a:lnSpc>
                <a:spcPct val="150000"/>
              </a:lnSpc>
            </a:pPr>
            <a:r>
              <a:rPr lang="en-IN" b="1" i="1" dirty="0" smtClean="0">
                <a:solidFill>
                  <a:srgbClr val="FF0000"/>
                </a:solidFill>
              </a:rPr>
              <a:t>Note : All Civil Work approved by should be </a:t>
            </a:r>
            <a:r>
              <a:rPr lang="en-IN" b="1" i="1" dirty="0" err="1" smtClean="0">
                <a:solidFill>
                  <a:srgbClr val="FF0000"/>
                </a:solidFill>
              </a:rPr>
              <a:t>freezed</a:t>
            </a:r>
            <a:endParaRPr lang="en-IN" b="1" i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tx1">
              <a:lumMod val="50000"/>
              <a:lumOff val="5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BFFD16-D007-458D-95AE-21C27E23D55F}" type="slidenum">
              <a:rPr lang="en-US" altLang="en-US" sz="1200" smtClean="0">
                <a:solidFill>
                  <a:srgbClr val="595959"/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altLang="en-US" sz="1200" smtClean="0">
              <a:solidFill>
                <a:srgbClr val="595959"/>
              </a:solidFill>
              <a:latin typeface="Century Gothic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b"/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defTabSz="20891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Financial Progress at State Login</a:t>
            </a:r>
            <a:endParaRPr lang="en-IN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83671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 smtClean="0">
                <a:solidFill>
                  <a:srgbClr val="C00000"/>
                </a:solidFill>
              </a:rPr>
              <a:t>Following steps to be followed to submit the financial progress to MHRD on PMS :</a:t>
            </a:r>
            <a:endParaRPr lang="en-IN" sz="20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208767"/>
            <a:ext cx="8892480" cy="5793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N" sz="1900" dirty="0" smtClean="0"/>
              <a:t>Enter the Physical &amp; Financial Expenditure for Non-recurring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N" sz="1900" dirty="0" smtClean="0"/>
              <a:t>Enter the Physical &amp; Financial Expenditure for Recurring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N" sz="1900" dirty="0" smtClean="0"/>
              <a:t>Check the Expenditure Report , Non-recurring report will be generated after freezing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N" sz="1900" dirty="0" smtClean="0"/>
              <a:t>Freeze the Expenditure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N" sz="1900" dirty="0" smtClean="0"/>
              <a:t>Enter </a:t>
            </a:r>
            <a:r>
              <a:rPr lang="en-IN" sz="1900" dirty="0" err="1" smtClean="0"/>
              <a:t>GoI</a:t>
            </a:r>
            <a:r>
              <a:rPr lang="en-IN" sz="1900" dirty="0" smtClean="0"/>
              <a:t> Fund transfer from State Government in SIS Account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N" sz="1900" dirty="0" smtClean="0"/>
              <a:t>Freeze the GOI Fund transfer  in SIS Account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N" sz="1900" dirty="0" smtClean="0"/>
              <a:t>Enter State Share received against GOI Fund from State Government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N" sz="1900" dirty="0" smtClean="0"/>
              <a:t>Freeze the State Share received in SIS Account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N" sz="1900" dirty="0" smtClean="0"/>
              <a:t>Enter the Financial Statement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N" sz="1900" dirty="0" smtClean="0"/>
              <a:t>All figure regarding opening balance, Funds received from GOI, State Share Received, Expenditure will come automatically from previous modules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N" sz="1900" dirty="0" smtClean="0"/>
              <a:t>Enter the Interest , Other receipts (if any) and Submit the Statement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N" sz="1900" dirty="0" smtClean="0"/>
              <a:t>Freeze the Financial Statement</a:t>
            </a:r>
            <a:endParaRPr lang="en-IN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tx1">
              <a:lumMod val="50000"/>
              <a:lumOff val="5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BFFD16-D007-458D-95AE-21C27E23D55F}" type="slidenum">
              <a:rPr lang="en-US" altLang="en-US" sz="1200" smtClean="0">
                <a:solidFill>
                  <a:srgbClr val="595959"/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altLang="en-US" sz="1200" smtClean="0">
              <a:solidFill>
                <a:srgbClr val="595959"/>
              </a:solidFill>
              <a:latin typeface="Century Gothic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b"/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defTabSz="20891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Financial Progress for Non-Recurring</a:t>
            </a:r>
            <a:endParaRPr lang="en-IN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836712"/>
            <a:ext cx="914400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IN" sz="2000" dirty="0" smtClean="0"/>
              <a:t> Cumulative figure (since starting of </a:t>
            </a:r>
            <a:r>
              <a:rPr lang="en-IN" sz="2000" dirty="0" err="1" smtClean="0"/>
              <a:t>Samagra</a:t>
            </a:r>
            <a:r>
              <a:rPr lang="en-IN" sz="2000" dirty="0" smtClean="0"/>
              <a:t> </a:t>
            </a:r>
            <a:r>
              <a:rPr lang="en-IN" sz="2000" dirty="0" err="1" smtClean="0"/>
              <a:t>Shiksha</a:t>
            </a:r>
            <a:r>
              <a:rPr lang="en-IN" sz="2000" dirty="0" smtClean="0"/>
              <a:t> including Spill over) should be entered under Physical and Financial Expenditure </a:t>
            </a:r>
          </a:p>
          <a:p>
            <a:pPr algn="just">
              <a:lnSpc>
                <a:spcPct val="150000"/>
              </a:lnSpc>
            </a:pPr>
            <a:r>
              <a:rPr lang="en-IN" sz="2000" b="1" dirty="0" smtClean="0">
                <a:solidFill>
                  <a:srgbClr val="002060"/>
                </a:solidFill>
              </a:rPr>
              <a:t>Example: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000" dirty="0" smtClean="0"/>
              <a:t> Rs. 50 Cr have been approved under Non-recurring under </a:t>
            </a:r>
            <a:r>
              <a:rPr lang="en-IN" sz="2000" dirty="0" err="1" smtClean="0"/>
              <a:t>Samagra</a:t>
            </a:r>
            <a:r>
              <a:rPr lang="en-IN" sz="2000" dirty="0" smtClean="0"/>
              <a:t> </a:t>
            </a:r>
            <a:r>
              <a:rPr lang="en-IN" sz="2000" dirty="0" err="1" smtClean="0"/>
              <a:t>Shiksha</a:t>
            </a:r>
            <a:r>
              <a:rPr lang="en-IN" sz="2000" dirty="0" smtClean="0"/>
              <a:t> in AWP&amp;B 2018-19 as a </a:t>
            </a:r>
            <a:r>
              <a:rPr lang="en-IN" sz="2000" dirty="0" err="1" smtClean="0"/>
              <a:t>Spillover</a:t>
            </a:r>
            <a:r>
              <a:rPr lang="en-IN" sz="2000" dirty="0" smtClean="0"/>
              <a:t> </a:t>
            </a:r>
            <a:r>
              <a:rPr lang="en-IN" sz="2000" b="1" dirty="0" smtClean="0">
                <a:solidFill>
                  <a:srgbClr val="C00000"/>
                </a:solidFill>
              </a:rPr>
              <a:t>(A)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000" b="1" dirty="0" smtClean="0"/>
              <a:t> </a:t>
            </a:r>
            <a:r>
              <a:rPr lang="en-IN" sz="2000" dirty="0" smtClean="0"/>
              <a:t> Rs. 100 Cr have been approved under Non-recurring under SS as a Fresh approval in AWP&amp;B 2018-2019 </a:t>
            </a:r>
            <a:r>
              <a:rPr lang="en-IN" sz="2000" b="1" dirty="0" smtClean="0">
                <a:solidFill>
                  <a:srgbClr val="C00000"/>
                </a:solidFill>
              </a:rPr>
              <a:t>(B)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000" b="1" dirty="0" smtClean="0"/>
              <a:t> </a:t>
            </a:r>
            <a:r>
              <a:rPr lang="en-IN" sz="2000" dirty="0" smtClean="0"/>
              <a:t>So , the cumulative approval will be Rs. 150 Cr </a:t>
            </a:r>
            <a:r>
              <a:rPr lang="en-IN" sz="2000" b="1" dirty="0" smtClean="0">
                <a:solidFill>
                  <a:srgbClr val="C00000"/>
                </a:solidFill>
              </a:rPr>
              <a:t>(A + B)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000" b="1" dirty="0" smtClean="0"/>
              <a:t> </a:t>
            </a:r>
            <a:r>
              <a:rPr lang="en-IN" sz="2000" dirty="0" smtClean="0"/>
              <a:t>Every month the cumulative expenditure should be entered from Rs. 150 Cr only (don’t enter progressive expenditure occurred in each month)</a:t>
            </a:r>
          </a:p>
          <a:p>
            <a:pPr algn="just">
              <a:buFont typeface="Wingdings" pitchFamily="2" charset="2"/>
              <a:buChar char="ü"/>
            </a:pPr>
            <a:r>
              <a:rPr lang="en-IN" sz="2000" dirty="0" smtClean="0"/>
              <a:t> It is mandatory to enter the Non-recurring expenditure every month if there is no expenditure </a:t>
            </a:r>
          </a:p>
          <a:p>
            <a:pPr algn="just">
              <a:buFont typeface="Wingdings" pitchFamily="2" charset="2"/>
              <a:buChar char="ü"/>
            </a:pPr>
            <a:r>
              <a:rPr lang="en-IN" sz="2000" dirty="0" smtClean="0"/>
              <a:t> Just open the Non-recurring expenditure module , it will show the previous figures that you have entered in previous month. Simply save it , if there is zero expenditure</a:t>
            </a:r>
          </a:p>
          <a:p>
            <a:pPr lvl="1" algn="just">
              <a:lnSpc>
                <a:spcPct val="150000"/>
              </a:lnSpc>
            </a:pPr>
            <a:endParaRPr lang="en-IN" sz="2000" dirty="0" smtClean="0"/>
          </a:p>
          <a:p>
            <a:pPr algn="just">
              <a:buFont typeface="Wingdings" pitchFamily="2" charset="2"/>
              <a:buChar char="ü"/>
            </a:pPr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tx1">
              <a:lumMod val="50000"/>
              <a:lumOff val="5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BFFD16-D007-458D-95AE-21C27E23D55F}" type="slidenum">
              <a:rPr lang="en-US" altLang="en-US" sz="1200" smtClean="0">
                <a:solidFill>
                  <a:srgbClr val="595959"/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altLang="en-US" sz="1200" smtClean="0">
              <a:solidFill>
                <a:srgbClr val="595959"/>
              </a:solidFill>
              <a:latin typeface="Century Gothic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b"/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defTabSz="20891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Financial Progress for Non-Recurring</a:t>
            </a:r>
            <a:endParaRPr lang="en-IN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92696"/>
            <a:ext cx="9144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b="1" dirty="0" smtClean="0">
                <a:solidFill>
                  <a:srgbClr val="FF0000"/>
                </a:solidFill>
              </a:rPr>
              <a:t>Next Financial Year onwards :</a:t>
            </a:r>
          </a:p>
          <a:p>
            <a:pPr>
              <a:lnSpc>
                <a:spcPct val="150000"/>
              </a:lnSpc>
            </a:pPr>
            <a:r>
              <a:rPr lang="en-IN" b="1" dirty="0" smtClean="0">
                <a:solidFill>
                  <a:srgbClr val="002060"/>
                </a:solidFill>
              </a:rPr>
              <a:t>Example :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IN" dirty="0" smtClean="0"/>
              <a:t> Rs. 150 Cr have been approved under Non-recurring under </a:t>
            </a:r>
            <a:r>
              <a:rPr lang="en-IN" dirty="0" err="1" smtClean="0"/>
              <a:t>Samagra</a:t>
            </a:r>
            <a:r>
              <a:rPr lang="en-IN" dirty="0" smtClean="0"/>
              <a:t> </a:t>
            </a:r>
            <a:r>
              <a:rPr lang="en-IN" dirty="0" err="1" smtClean="0"/>
              <a:t>Shiksha</a:t>
            </a:r>
            <a:r>
              <a:rPr lang="en-IN" dirty="0" smtClean="0"/>
              <a:t> in AWP&amp;B 2018-19 </a:t>
            </a:r>
            <a:r>
              <a:rPr lang="en-IN" b="1" dirty="0" smtClean="0">
                <a:solidFill>
                  <a:srgbClr val="C00000"/>
                </a:solidFill>
              </a:rPr>
              <a:t>(A)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IN" b="1" dirty="0" smtClean="0"/>
              <a:t> </a:t>
            </a:r>
            <a:r>
              <a:rPr lang="en-IN" dirty="0" smtClean="0"/>
              <a:t> Rs. 35 Cr have been approved under Non-recurring under SS as a Fresh approval in AWP&amp;B 2019-2020 </a:t>
            </a:r>
            <a:r>
              <a:rPr lang="en-IN" b="1" dirty="0" smtClean="0">
                <a:solidFill>
                  <a:srgbClr val="C00000"/>
                </a:solidFill>
              </a:rPr>
              <a:t>(B)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IN" b="1" dirty="0" smtClean="0"/>
              <a:t> </a:t>
            </a:r>
            <a:r>
              <a:rPr lang="en-IN" dirty="0" smtClean="0"/>
              <a:t>So , the cumulative approval will be Rs. 185 Cr </a:t>
            </a:r>
            <a:r>
              <a:rPr lang="en-IN" b="1" dirty="0" smtClean="0">
                <a:solidFill>
                  <a:srgbClr val="C00000"/>
                </a:solidFill>
              </a:rPr>
              <a:t>(A + B)</a:t>
            </a:r>
          </a:p>
          <a:p>
            <a:pPr lvl="1" algn="just">
              <a:lnSpc>
                <a:spcPct val="150000"/>
              </a:lnSpc>
            </a:pPr>
            <a:r>
              <a:rPr lang="en-IN" b="1" i="1" dirty="0" smtClean="0">
                <a:solidFill>
                  <a:srgbClr val="C00000"/>
                </a:solidFill>
              </a:rPr>
              <a:t>Note : </a:t>
            </a:r>
            <a:r>
              <a:rPr lang="en-IN" b="1" i="1" dirty="0" smtClean="0">
                <a:solidFill>
                  <a:srgbClr val="002060"/>
                </a:solidFill>
              </a:rPr>
              <a:t>Every month the cumulative expenditure should be entered from Rs. 185 Cr (Means, every month of each year cumulative progress will be entered under non-recurring module. Please don’t enter progressive expenditure occurred in each month otherwise expenditure will come negative in the report)</a:t>
            </a:r>
          </a:p>
          <a:p>
            <a:pPr lvl="1" algn="just">
              <a:lnSpc>
                <a:spcPct val="150000"/>
              </a:lnSpc>
            </a:pPr>
            <a:r>
              <a:rPr lang="en-IN" dirty="0" smtClean="0"/>
              <a:t>The system is following formula to calculate the Expenditure of Current year</a:t>
            </a:r>
          </a:p>
          <a:p>
            <a:pPr lvl="2" algn="just">
              <a:lnSpc>
                <a:spcPct val="150000"/>
              </a:lnSpc>
            </a:pPr>
            <a:r>
              <a:rPr lang="en-IN" b="1" dirty="0" smtClean="0">
                <a:solidFill>
                  <a:srgbClr val="C00000"/>
                </a:solidFill>
              </a:rPr>
              <a:t>Expenditure</a:t>
            </a:r>
            <a:r>
              <a:rPr lang="en-IN" dirty="0" smtClean="0"/>
              <a:t> = </a:t>
            </a:r>
            <a:r>
              <a:rPr lang="en-IN" b="1" dirty="0" smtClean="0">
                <a:solidFill>
                  <a:srgbClr val="002060"/>
                </a:solidFill>
              </a:rPr>
              <a:t>Current year Cumulative Expenditure (2019-20) – Previous year Cumulative Expenditure (2018-19)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tx1">
              <a:lumMod val="50000"/>
              <a:lumOff val="5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BFFD16-D007-458D-95AE-21C27E23D55F}" type="slidenum">
              <a:rPr lang="en-US" altLang="en-US" sz="1200" smtClean="0">
                <a:solidFill>
                  <a:srgbClr val="595959"/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altLang="en-US" sz="1200" smtClean="0">
              <a:solidFill>
                <a:srgbClr val="595959"/>
              </a:solidFill>
              <a:latin typeface="Century Gothic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b"/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defTabSz="20891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Financial Progress for Non-Recurring</a:t>
            </a:r>
            <a:endParaRPr lang="en-IN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92696"/>
            <a:ext cx="9144000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b="1" dirty="0" smtClean="0">
                <a:solidFill>
                  <a:srgbClr val="FF0000"/>
                </a:solidFill>
              </a:rPr>
              <a:t>Click on Expenditure </a:t>
            </a:r>
            <a:r>
              <a:rPr lang="en-IN" b="1" dirty="0" smtClean="0">
                <a:solidFill>
                  <a:srgbClr val="FF0000"/>
                </a:solidFill>
                <a:sym typeface="Wingdings" pitchFamily="2" charset="2"/>
              </a:rPr>
              <a:t> Monthly</a:t>
            </a:r>
            <a:r>
              <a:rPr lang="en-IN" b="1" dirty="0" smtClean="0">
                <a:solidFill>
                  <a:srgbClr val="FF0000"/>
                </a:solidFill>
              </a:rPr>
              <a:t>: Select  Financial year : Non- Recurring :  After selecting the parameter  following screen will appear :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9144000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tx1">
              <a:lumMod val="50000"/>
              <a:lumOff val="5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BFFD16-D007-458D-95AE-21C27E23D55F}" type="slidenum">
              <a:rPr lang="en-US" altLang="en-US" sz="1200" smtClean="0">
                <a:solidFill>
                  <a:srgbClr val="595959"/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altLang="en-US" sz="1200" smtClean="0">
              <a:solidFill>
                <a:srgbClr val="595959"/>
              </a:solidFill>
              <a:latin typeface="Century Gothic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b"/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defTabSz="20891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Financial Progress for Recurring</a:t>
            </a:r>
            <a:endParaRPr lang="en-IN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836712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IN" sz="2000" dirty="0" smtClean="0"/>
              <a:t> Monthly progressive figure should be entered under Physical and Financial Expenditure for selecting component approved by PAB under </a:t>
            </a:r>
            <a:r>
              <a:rPr lang="en-IN" sz="2000" dirty="0" err="1" smtClean="0"/>
              <a:t>Samagra</a:t>
            </a:r>
            <a:r>
              <a:rPr lang="en-IN" sz="2000" dirty="0" smtClean="0"/>
              <a:t> </a:t>
            </a:r>
            <a:r>
              <a:rPr lang="en-IN" sz="2000" dirty="0" err="1" smtClean="0"/>
              <a:t>Shiksha</a:t>
            </a:r>
            <a:endParaRPr lang="en-IN" sz="2000" dirty="0" smtClean="0"/>
          </a:p>
          <a:p>
            <a:pPr algn="just">
              <a:buFont typeface="Wingdings" pitchFamily="2" charset="2"/>
              <a:buChar char="ü"/>
            </a:pPr>
            <a:endParaRPr lang="en-IN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828551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b="1" dirty="0" smtClean="0">
                <a:solidFill>
                  <a:srgbClr val="FF0000"/>
                </a:solidFill>
              </a:rPr>
              <a:t>Click on Expenditure </a:t>
            </a:r>
            <a:r>
              <a:rPr lang="en-IN" b="1" dirty="0" smtClean="0">
                <a:solidFill>
                  <a:srgbClr val="FF0000"/>
                </a:solidFill>
                <a:sym typeface="Wingdings" pitchFamily="2" charset="2"/>
              </a:rPr>
              <a:t> Monthly</a:t>
            </a:r>
            <a:r>
              <a:rPr lang="en-IN" b="1" dirty="0" smtClean="0">
                <a:solidFill>
                  <a:srgbClr val="FF0000"/>
                </a:solidFill>
              </a:rPr>
              <a:t>: Select  Financial year : Recurring :  After selecting the parameter  following screen will appear 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0928"/>
            <a:ext cx="9144000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tx1">
              <a:lumMod val="50000"/>
              <a:lumOff val="5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BFFD16-D007-458D-95AE-21C27E23D55F}" type="slidenum">
              <a:rPr lang="en-US" altLang="en-US" sz="1200" smtClean="0">
                <a:solidFill>
                  <a:srgbClr val="595959"/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altLang="en-US" sz="1200" smtClean="0">
              <a:solidFill>
                <a:srgbClr val="595959"/>
              </a:solidFill>
              <a:latin typeface="Century Gothic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b"/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defTabSz="20891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 the Report</a:t>
            </a:r>
            <a:endParaRPr lang="en-IN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83671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b="1" dirty="0" smtClean="0">
                <a:solidFill>
                  <a:srgbClr val="FF0000"/>
                </a:solidFill>
              </a:rPr>
              <a:t>Click on  Report </a:t>
            </a:r>
            <a:r>
              <a:rPr lang="en-IN" b="1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IN" b="1" dirty="0" smtClean="0">
                <a:solidFill>
                  <a:srgbClr val="FF0000"/>
                </a:solidFill>
              </a:rPr>
              <a:t>Expenditure : Recurring :  After selecting the parameter  following report will appear 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808"/>
            <a:ext cx="9144000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tx1">
              <a:lumMod val="50000"/>
              <a:lumOff val="5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BFFD16-D007-458D-95AE-21C27E23D55F}" type="slidenum">
              <a:rPr lang="en-US" altLang="en-US" sz="1200" smtClean="0">
                <a:solidFill>
                  <a:srgbClr val="595959"/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altLang="en-US" sz="1200" smtClean="0">
              <a:solidFill>
                <a:srgbClr val="595959"/>
              </a:solidFill>
              <a:latin typeface="Century Gothic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b"/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defTabSz="20891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Freeze the Expenditure (NR / R)</a:t>
            </a:r>
            <a:endParaRPr lang="en-IN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836712"/>
            <a:ext cx="914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b="1" dirty="0" smtClean="0">
                <a:solidFill>
                  <a:srgbClr val="FF0000"/>
                </a:solidFill>
              </a:rPr>
              <a:t>Click on  Entry </a:t>
            </a:r>
            <a:r>
              <a:rPr lang="en-IN" b="1" dirty="0" smtClean="0">
                <a:solidFill>
                  <a:srgbClr val="FF0000"/>
                </a:solidFill>
                <a:sym typeface="Wingdings" pitchFamily="2" charset="2"/>
              </a:rPr>
              <a:t> Freeze </a:t>
            </a:r>
            <a:r>
              <a:rPr lang="en-IN" b="1" dirty="0" smtClean="0">
                <a:solidFill>
                  <a:srgbClr val="FF0000"/>
                </a:solidFill>
              </a:rPr>
              <a:t>: 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9144000" cy="3814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5496" y="5445224"/>
            <a:ext cx="9144000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IN" b="1" dirty="0" smtClean="0">
                <a:solidFill>
                  <a:srgbClr val="002060"/>
                </a:solidFill>
              </a:rPr>
              <a:t> Password : add </a:t>
            </a:r>
            <a:r>
              <a:rPr lang="en-IN" b="1" dirty="0" smtClean="0">
                <a:solidFill>
                  <a:srgbClr val="C00000"/>
                </a:solidFill>
              </a:rPr>
              <a:t>“ST” </a:t>
            </a:r>
            <a:r>
              <a:rPr lang="en-IN" b="1" dirty="0" smtClean="0">
                <a:solidFill>
                  <a:srgbClr val="002060"/>
                </a:solidFill>
              </a:rPr>
              <a:t>with the displayed username as a password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7052"/>
            <a:ext cx="9144000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000099"/>
                </a:solidFill>
                <a:latin typeface="Trebuchet MS" panose="020B0603020202020204" pitchFamily="34" charset="0"/>
              </a:rPr>
              <a:t>Major features </a:t>
            </a:r>
            <a:endParaRPr lang="en-US" sz="4400" b="1" spc="50" dirty="0">
              <a:ln w="11430"/>
              <a:solidFill>
                <a:srgbClr val="000099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94619" y="1513490"/>
            <a:ext cx="8720781" cy="49985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0238" indent="-630238" algn="just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en-IN" alt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streamline the process of online submission of State Plan</a:t>
            </a:r>
          </a:p>
          <a:p>
            <a:pPr marL="630238" indent="-630238" algn="just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en-IN" alt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expedite approvals and transfers of funds to States and UTs</a:t>
            </a:r>
          </a:p>
          <a:p>
            <a:pPr marL="630238" indent="-630238" algn="just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en-IN" alt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Transparency and accuracy in physical and financial management </a:t>
            </a:r>
          </a:p>
          <a:p>
            <a:pPr marL="630238" indent="-630238" algn="just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en-IN" alt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Paperless</a:t>
            </a:r>
          </a:p>
          <a:p>
            <a:pPr marL="630238" indent="-630238" algn="just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en-IN" alt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Real-time </a:t>
            </a:r>
          </a:p>
        </p:txBody>
      </p:sp>
    </p:spTree>
    <p:extLst>
      <p:ext uri="{BB962C8B-B14F-4D97-AF65-F5344CB8AC3E}">
        <p14:creationId xmlns="" xmlns:p14="http://schemas.microsoft.com/office/powerpoint/2010/main" val="395833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tx1">
              <a:lumMod val="50000"/>
              <a:lumOff val="5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BFFD16-D007-458D-95AE-21C27E23D55F}" type="slidenum">
              <a:rPr lang="en-US" altLang="en-US" sz="1200" smtClean="0">
                <a:solidFill>
                  <a:srgbClr val="595959"/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altLang="en-US" sz="1200" smtClean="0">
              <a:solidFill>
                <a:srgbClr val="595959"/>
              </a:solidFill>
              <a:latin typeface="Century Gothic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b"/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defTabSz="20891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Freezing the Expenditure (NR/R)</a:t>
            </a:r>
            <a:endParaRPr lang="en-IN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92696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b="1" dirty="0" smtClean="0">
                <a:solidFill>
                  <a:srgbClr val="FF0000"/>
                </a:solidFill>
              </a:rPr>
              <a:t>Click on Expenditure </a:t>
            </a:r>
            <a:r>
              <a:rPr lang="en-IN" b="1" dirty="0" smtClean="0">
                <a:solidFill>
                  <a:srgbClr val="FF0000"/>
                </a:solidFill>
                <a:sym typeface="Wingdings" pitchFamily="2" charset="2"/>
              </a:rPr>
              <a:t> Monthly</a:t>
            </a:r>
            <a:r>
              <a:rPr lang="en-IN" b="1" dirty="0" smtClean="0">
                <a:solidFill>
                  <a:srgbClr val="FF0000"/>
                </a:solidFill>
              </a:rPr>
              <a:t>: Select  Financial year : NR / R:  After selecting the parameter  following screen will appear :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9144000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tx1">
              <a:lumMod val="50000"/>
              <a:lumOff val="5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BFFD16-D007-458D-95AE-21C27E23D55F}" type="slidenum">
              <a:rPr lang="en-US" altLang="en-US" sz="1200" smtClean="0">
                <a:solidFill>
                  <a:srgbClr val="595959"/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altLang="en-US" sz="1200" smtClean="0">
              <a:solidFill>
                <a:srgbClr val="595959"/>
              </a:solidFill>
              <a:latin typeface="Century Gothic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b"/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defTabSz="20891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GOI Fund Transfer by State Govt.</a:t>
            </a:r>
            <a:endParaRPr lang="en-IN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92696"/>
            <a:ext cx="9144000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b="1" dirty="0" smtClean="0">
                <a:solidFill>
                  <a:srgbClr val="FF0000"/>
                </a:solidFill>
              </a:rPr>
              <a:t>Click on Entry </a:t>
            </a:r>
            <a:r>
              <a:rPr lang="en-IN" b="1" dirty="0" smtClean="0">
                <a:solidFill>
                  <a:srgbClr val="FF0000"/>
                </a:solidFill>
                <a:sym typeface="Wingdings" pitchFamily="2" charset="2"/>
              </a:rPr>
              <a:t> State Release  GOI to SIS </a:t>
            </a:r>
            <a:r>
              <a:rPr lang="en-IN" b="1" dirty="0" smtClean="0">
                <a:solidFill>
                  <a:srgbClr val="FF0000"/>
                </a:solidFill>
              </a:rPr>
              <a:t>: After selecting the parameter  following screen will appear 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2816"/>
            <a:ext cx="9144000" cy="514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tx1">
              <a:lumMod val="50000"/>
              <a:lumOff val="5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BFFD16-D007-458D-95AE-21C27E23D55F}" type="slidenum">
              <a:rPr lang="en-US" altLang="en-US" sz="1200" smtClean="0">
                <a:solidFill>
                  <a:srgbClr val="595959"/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altLang="en-US" sz="1200" smtClean="0">
              <a:solidFill>
                <a:srgbClr val="595959"/>
              </a:solidFill>
              <a:latin typeface="Century Gothic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b"/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defTabSz="20891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Share Transfer by State Govt.</a:t>
            </a:r>
            <a:endParaRPr lang="en-IN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92696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b="1" dirty="0" smtClean="0">
                <a:solidFill>
                  <a:srgbClr val="FF0000"/>
                </a:solidFill>
              </a:rPr>
              <a:t>Click on Entry </a:t>
            </a:r>
            <a:r>
              <a:rPr lang="en-IN" b="1" dirty="0" smtClean="0">
                <a:solidFill>
                  <a:srgbClr val="FF0000"/>
                </a:solidFill>
                <a:sym typeface="Wingdings" pitchFamily="2" charset="2"/>
              </a:rPr>
              <a:t> State Release  State Share</a:t>
            </a:r>
            <a:r>
              <a:rPr lang="en-IN" b="1" dirty="0" smtClean="0">
                <a:solidFill>
                  <a:srgbClr val="FF0000"/>
                </a:solidFill>
              </a:rPr>
              <a:t>: After selecting the parameter  following screen will appear 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2816"/>
            <a:ext cx="9144000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tx1">
              <a:lumMod val="50000"/>
              <a:lumOff val="5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BFFD16-D007-458D-95AE-21C27E23D55F}" type="slidenum">
              <a:rPr lang="en-US" altLang="en-US" sz="1200" smtClean="0">
                <a:solidFill>
                  <a:srgbClr val="595959"/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altLang="en-US" sz="1200" smtClean="0">
              <a:solidFill>
                <a:srgbClr val="595959"/>
              </a:solidFill>
              <a:latin typeface="Century Gothic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b"/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defTabSz="20891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Financial Statement</a:t>
            </a:r>
            <a:endParaRPr lang="en-IN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92696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b="1" dirty="0" smtClean="0">
                <a:solidFill>
                  <a:srgbClr val="FF0000"/>
                </a:solidFill>
              </a:rPr>
              <a:t>Click on Entry </a:t>
            </a:r>
            <a:r>
              <a:rPr lang="en-IN" b="1" dirty="0" smtClean="0">
                <a:solidFill>
                  <a:srgbClr val="FF0000"/>
                </a:solidFill>
                <a:sym typeface="Wingdings" pitchFamily="2" charset="2"/>
              </a:rPr>
              <a:t> Financial Statement</a:t>
            </a:r>
            <a:r>
              <a:rPr lang="en-IN" b="1" dirty="0" smtClean="0">
                <a:solidFill>
                  <a:srgbClr val="FF0000"/>
                </a:solidFill>
              </a:rPr>
              <a:t>: After selecting the parameter  following screen will appear 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2816"/>
            <a:ext cx="9144000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b"/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defTabSz="20891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Financial Statement entry </a:t>
            </a:r>
            <a:r>
              <a:rPr lang="en-US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Issues</a:t>
            </a:r>
            <a:endParaRPr lang="en-IN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400002"/>
            <a:ext cx="9143999" cy="5392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6156176" y="5806380"/>
            <a:ext cx="720080" cy="3589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355976" y="6099585"/>
            <a:ext cx="1656184" cy="692696"/>
          </a:xfrm>
          <a:prstGeom prst="straightConnector1">
            <a:avLst/>
          </a:prstGeom>
          <a:ln w="19050" cmpd="thickThin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79512" y="476672"/>
            <a:ext cx="75899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Closing Balance should not be </a:t>
            </a:r>
            <a:r>
              <a:rPr lang="en-US" dirty="0" smtClean="0">
                <a:solidFill>
                  <a:srgbClr val="FF0000"/>
                </a:solidFill>
              </a:rPr>
              <a:t>(-)</a:t>
            </a:r>
            <a:r>
              <a:rPr lang="en-US" dirty="0" err="1" smtClean="0">
                <a:solidFill>
                  <a:srgbClr val="FF0000"/>
                </a:solidFill>
              </a:rPr>
              <a:t>ve</a:t>
            </a:r>
            <a:endParaRPr lang="en-US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You can change your expenditure for the month by clicking unfreeze button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Submit Button will appear only after having </a:t>
            </a:r>
            <a:r>
              <a:rPr lang="en-US" b="1" dirty="0" smtClean="0">
                <a:solidFill>
                  <a:srgbClr val="00B050"/>
                </a:solidFill>
              </a:rPr>
              <a:t>(+)</a:t>
            </a:r>
            <a:r>
              <a:rPr lang="en-US" b="1" dirty="0" err="1" smtClean="0">
                <a:solidFill>
                  <a:srgbClr val="00B050"/>
                </a:solidFill>
              </a:rPr>
              <a:t>ve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closing balance</a:t>
            </a:r>
            <a:endParaRPr lang="en-US" b="1" dirty="0"/>
          </a:p>
        </p:txBody>
      </p:sp>
      <p:sp>
        <p:nvSpPr>
          <p:cNvPr id="8" name="Oval 7"/>
          <p:cNvSpPr/>
          <p:nvPr/>
        </p:nvSpPr>
        <p:spPr>
          <a:xfrm>
            <a:off x="3851920" y="6136799"/>
            <a:ext cx="1080120" cy="35892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691680" y="6309320"/>
            <a:ext cx="1944216" cy="0"/>
          </a:xfrm>
          <a:prstGeom prst="straightConnector1">
            <a:avLst/>
          </a:prstGeom>
          <a:ln w="19050" cmpd="thickThin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282773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813"/>
            <a:ext cx="9143999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-2738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Financial Statement Report Issues</a:t>
            </a:r>
            <a:endParaRPr lang="en-US" sz="2800" b="1" dirty="0">
              <a:solidFill>
                <a:srgbClr val="00206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-108520" y="4509120"/>
            <a:ext cx="1944216" cy="0"/>
          </a:xfrm>
          <a:prstGeom prst="straightConnector1">
            <a:avLst/>
          </a:prstGeom>
          <a:ln w="19050" cmpd="thickThin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79512" y="632882"/>
            <a:ext cx="85757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Opening Balance / GOI Releases  should matched with your books of accounts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3203848" y="4293096"/>
            <a:ext cx="720080" cy="3589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b"/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defTabSz="20891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Financial Statement Report  Issues</a:t>
            </a:r>
            <a:endParaRPr lang="en-IN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82773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-2738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Financial Statement Report Issues</a:t>
            </a:r>
            <a:endParaRPr lang="en-US" sz="2800" b="1" dirty="0">
              <a:solidFill>
                <a:srgbClr val="00206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491880" y="4581128"/>
            <a:ext cx="1944216" cy="0"/>
          </a:xfrm>
          <a:prstGeom prst="straightConnector1">
            <a:avLst/>
          </a:prstGeom>
          <a:ln w="19050" cmpd="thickThin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79513" y="548680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Expenditure :   Expenditure is calculated  as </a:t>
            </a:r>
            <a:endParaRPr lang="en-US" dirty="0" smtClean="0">
              <a:solidFill>
                <a:srgbClr val="FF0000"/>
              </a:solidFill>
            </a:endParaRPr>
          </a:p>
          <a:p>
            <a:pPr marL="285750" indent="-285750"/>
            <a:r>
              <a:rPr lang="en-US" dirty="0" smtClean="0">
                <a:solidFill>
                  <a:srgbClr val="FF0000"/>
                </a:solidFill>
              </a:rPr>
              <a:t>      </a:t>
            </a:r>
            <a:r>
              <a:rPr lang="en-US" b="1" dirty="0" smtClean="0"/>
              <a:t>Non Recurring :</a:t>
            </a:r>
            <a:r>
              <a:rPr lang="en-US" dirty="0" smtClean="0">
                <a:solidFill>
                  <a:srgbClr val="FF0000"/>
                </a:solidFill>
              </a:rPr>
              <a:t> Current Month Cumulative Expenditure – </a:t>
            </a:r>
            <a:r>
              <a:rPr lang="en-US" dirty="0" err="1" smtClean="0">
                <a:solidFill>
                  <a:srgbClr val="FF0000"/>
                </a:solidFill>
              </a:rPr>
              <a:t>Freezed</a:t>
            </a:r>
            <a:r>
              <a:rPr lang="en-US" dirty="0" smtClean="0">
                <a:solidFill>
                  <a:srgbClr val="FF0000"/>
                </a:solidFill>
              </a:rPr>
              <a:t> Expenditure of 31</a:t>
            </a:r>
            <a:r>
              <a:rPr lang="en-US" baseline="30000" dirty="0" smtClean="0">
                <a:solidFill>
                  <a:srgbClr val="FF0000"/>
                </a:solidFill>
              </a:rPr>
              <a:t>st</a:t>
            </a:r>
            <a:r>
              <a:rPr lang="en-US" dirty="0" smtClean="0">
                <a:solidFill>
                  <a:srgbClr val="FF0000"/>
                </a:solidFill>
              </a:rPr>
              <a:t> March Previous Year </a:t>
            </a:r>
          </a:p>
          <a:p>
            <a:pPr marL="285750" indent="-285750"/>
            <a:r>
              <a:rPr lang="en-US" dirty="0" smtClean="0">
                <a:solidFill>
                  <a:srgbClr val="FF0000"/>
                </a:solidFill>
              </a:rPr>
              <a:t>      </a:t>
            </a:r>
            <a:r>
              <a:rPr lang="en-US" b="1" dirty="0" smtClean="0"/>
              <a:t>Recurring          : </a:t>
            </a:r>
            <a:r>
              <a:rPr lang="en-US" dirty="0" smtClean="0">
                <a:solidFill>
                  <a:srgbClr val="FF0000"/>
                </a:solidFill>
              </a:rPr>
              <a:t>Sum of current year </a:t>
            </a:r>
            <a:r>
              <a:rPr lang="en-US" dirty="0" err="1" smtClean="0">
                <a:solidFill>
                  <a:srgbClr val="FF0000"/>
                </a:solidFill>
              </a:rPr>
              <a:t>freezed</a:t>
            </a:r>
            <a:r>
              <a:rPr lang="en-US" dirty="0" smtClean="0">
                <a:solidFill>
                  <a:srgbClr val="FF0000"/>
                </a:solidFill>
              </a:rPr>
              <a:t> monthly expenditure</a:t>
            </a:r>
          </a:p>
        </p:txBody>
      </p:sp>
      <p:sp>
        <p:nvSpPr>
          <p:cNvPr id="2" name="Oval 1"/>
          <p:cNvSpPr/>
          <p:nvPr/>
        </p:nvSpPr>
        <p:spPr>
          <a:xfrm>
            <a:off x="5796136" y="4437112"/>
            <a:ext cx="720080" cy="3589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b"/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defTabSz="20891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Financial Statement Report  Issues</a:t>
            </a:r>
            <a:endParaRPr lang="en-IN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6056" y="59127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5519589"/>
            <a:ext cx="87849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smtClean="0">
                <a:solidFill>
                  <a:srgbClr val="002060"/>
                </a:solidFill>
              </a:rPr>
              <a:t>Important </a:t>
            </a:r>
            <a:r>
              <a:rPr lang="en-US" b="1" i="1" dirty="0" smtClean="0">
                <a:solidFill>
                  <a:srgbClr val="002060"/>
                </a:solidFill>
              </a:rPr>
              <a:t>Note 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Expenditure once </a:t>
            </a:r>
            <a:r>
              <a:rPr lang="en-US" dirty="0" err="1" smtClean="0"/>
              <a:t>freezed</a:t>
            </a:r>
            <a:r>
              <a:rPr lang="en-US" dirty="0" smtClean="0"/>
              <a:t> cannot be modified for that month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Expenditure figure once entered cannot be reduced in next month onwards. It should be same or greater than existing figure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282773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tx1">
              <a:lumMod val="50000"/>
              <a:lumOff val="5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BFFD16-D007-458D-95AE-21C27E23D55F}" type="slidenum">
              <a:rPr lang="en-US" altLang="en-US" sz="1200" smtClean="0">
                <a:solidFill>
                  <a:srgbClr val="595959"/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 altLang="en-US" sz="1200" smtClean="0">
              <a:solidFill>
                <a:srgbClr val="595959"/>
              </a:solidFill>
              <a:latin typeface="Century Gothic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b"/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defTabSz="20891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Reports under PMS</a:t>
            </a:r>
            <a:endParaRPr lang="en-IN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980728"/>
            <a:ext cx="8781828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800" dirty="0" smtClean="0"/>
              <a:t> Approved Outlay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800" dirty="0" smtClean="0"/>
              <a:t> Releases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800" dirty="0" smtClean="0"/>
              <a:t> Statement of Expenditure (SOE)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800" dirty="0" smtClean="0"/>
              <a:t> Spill over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800" dirty="0" smtClean="0"/>
              <a:t> Un-spent balance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800" dirty="0" smtClean="0"/>
              <a:t> Delay Statement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800" dirty="0" smtClean="0"/>
              <a:t> Physical Approvals by PAB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800" dirty="0" smtClean="0"/>
              <a:t> School wise physical progress approved under Civil Work</a:t>
            </a: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C00000"/>
                </a:solidFill>
              </a:rPr>
              <a:t>Project Monitoring System (PMS)</a:t>
            </a:r>
            <a:endParaRPr lang="en-US" sz="4000" b="1" dirty="0" smtClean="0">
              <a:solidFill>
                <a:srgbClr val="C00000"/>
              </a:solidFill>
            </a:endParaRPr>
          </a:p>
          <a:p>
            <a:pPr algn="ctr"/>
            <a:endParaRPr lang="en-US" sz="2800" b="1" dirty="0" smtClean="0">
              <a:solidFill>
                <a:srgbClr val="002060"/>
              </a:solidFill>
            </a:endParaRPr>
          </a:p>
          <a:p>
            <a:pPr algn="ctr"/>
            <a:endParaRPr lang="en-US" sz="2800" b="1" dirty="0" smtClean="0">
              <a:solidFill>
                <a:srgbClr val="002060"/>
              </a:solidFill>
            </a:endParaRPr>
          </a:p>
          <a:p>
            <a:pPr algn="ctr"/>
            <a:endParaRPr lang="en-US" sz="5400" b="1" dirty="0" smtClean="0">
              <a:solidFill>
                <a:schemeClr val="tx2"/>
              </a:solidFill>
            </a:endParaRPr>
          </a:p>
          <a:p>
            <a:pPr algn="ctr"/>
            <a:r>
              <a:rPr lang="en-US" sz="5400" b="1" dirty="0" smtClean="0">
                <a:solidFill>
                  <a:schemeClr val="tx2"/>
                </a:solidFill>
              </a:rPr>
              <a:t>Procedure to enter Audited Expenditure after 31</a:t>
            </a:r>
            <a:r>
              <a:rPr lang="en-US" sz="5400" b="1" baseline="30000" dirty="0" smtClean="0">
                <a:solidFill>
                  <a:schemeClr val="tx2"/>
                </a:solidFill>
              </a:rPr>
              <a:t>st</a:t>
            </a:r>
            <a:r>
              <a:rPr lang="en-US" sz="5400" b="1" dirty="0" smtClean="0">
                <a:solidFill>
                  <a:schemeClr val="tx2"/>
                </a:solidFill>
              </a:rPr>
              <a:t> March’19</a:t>
            </a:r>
            <a:endParaRPr lang="en-US" sz="5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722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C00000"/>
                </a:solidFill>
              </a:rPr>
              <a:t>Project Monitoring System (PMS)</a:t>
            </a:r>
            <a:endParaRPr lang="en-US" b="1" dirty="0" smtClean="0">
              <a:solidFill>
                <a:srgbClr val="002060"/>
              </a:solidFill>
            </a:endParaRPr>
          </a:p>
          <a:p>
            <a:pPr marL="685800" indent="-6858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Send a mail with the component and a year for which you want to get unfreeze to enter the audit expenditure  to </a:t>
            </a:r>
            <a:r>
              <a:rPr lang="en-US" sz="2400" dirty="0" smtClean="0">
                <a:hlinkClick r:id="rId2"/>
              </a:rPr>
              <a:t>rmsa.pms@gmail.com</a:t>
            </a:r>
            <a:r>
              <a:rPr lang="en-US" sz="2400" dirty="0" smtClean="0"/>
              <a:t> </a:t>
            </a:r>
          </a:p>
          <a:p>
            <a:pPr marL="685800" indent="-6858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As soon as we receipt a mail , that month will be un-freezed by the team for the component with the financial statements for which request have been sent</a:t>
            </a:r>
          </a:p>
          <a:p>
            <a:pPr marL="685800" indent="-6858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State should ensure that the expenditure should be entered and freezed including financial statements by the evening of the next day</a:t>
            </a:r>
          </a:p>
          <a:p>
            <a:pPr marL="685800" indent="-6858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After checking the closing balance in Financial Statement</a:t>
            </a:r>
          </a:p>
          <a:p>
            <a:pPr marL="685800" indent="-6858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Shift the Audited figure with the provisional figure</a:t>
            </a:r>
          </a:p>
          <a:p>
            <a:pPr marL="685800" indent="-6858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Calculate the opening balance 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40443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762000"/>
          <a:ext cx="9144000" cy="1586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tx1">
              <a:lumMod val="50000"/>
              <a:lumOff val="5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alt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BFFD16-D007-458D-95AE-21C27E23D55F}" type="slidenum">
              <a:rPr lang="en-US" altLang="en-US" sz="1200" smtClean="0">
                <a:solidFill>
                  <a:srgbClr val="595959"/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altLang="en-US" sz="1200" smtClean="0">
              <a:solidFill>
                <a:srgbClr val="595959"/>
              </a:solidFill>
              <a:latin typeface="Century Gothic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b"/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defTabSz="20891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Overview</a:t>
            </a:r>
            <a:endParaRPr lang="en-IN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1052737"/>
            <a:ext cx="8195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/>
              <a:t>Website :</a:t>
            </a:r>
          </a:p>
          <a:p>
            <a:endParaRPr lang="en-IN" dirty="0"/>
          </a:p>
          <a:p>
            <a:r>
              <a:rPr lang="en-IN" sz="2800" dirty="0" smtClean="0">
                <a:hlinkClick r:id="rId7"/>
              </a:rPr>
              <a:t>http://samagra.mhrd.gov.in</a:t>
            </a:r>
            <a:r>
              <a:rPr lang="en-IN" sz="2800" dirty="0" smtClean="0"/>
              <a:t> or </a:t>
            </a:r>
            <a:r>
              <a:rPr lang="en-IN" sz="2800" dirty="0" smtClean="0">
                <a:hlinkClick r:id="rId8"/>
              </a:rPr>
              <a:t>www.samagrashiksha.in</a:t>
            </a:r>
            <a:endParaRPr lang="en-IN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2348880"/>
            <a:ext cx="5868144" cy="435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Diagram 13"/>
          <p:cNvGraphicFramePr/>
          <p:nvPr/>
        </p:nvGraphicFramePr>
        <p:xfrm>
          <a:off x="6012160" y="2852936"/>
          <a:ext cx="2725825" cy="334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6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4283968" y="3933056"/>
            <a:ext cx="720080" cy="3589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26064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Non-recurring Audited Expenditure </a:t>
            </a:r>
            <a:endParaRPr lang="en-US" sz="2800" b="1" dirty="0">
              <a:solidFill>
                <a:srgbClr val="00206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625195" y="4291980"/>
            <a:ext cx="1656184" cy="692696"/>
          </a:xfrm>
          <a:prstGeom prst="straightConnector1">
            <a:avLst/>
          </a:prstGeom>
          <a:ln w="19050" cmpd="thickThin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496" y="755412"/>
            <a:ext cx="6236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You can enter the less amount after clicking the </a:t>
            </a:r>
            <a:r>
              <a:rPr lang="en-US" b="1" dirty="0" smtClean="0">
                <a:solidFill>
                  <a:srgbClr val="FF0000"/>
                </a:solidFill>
              </a:rPr>
              <a:t>Audit</a:t>
            </a:r>
            <a:r>
              <a:rPr lang="en-US" dirty="0" smtClean="0"/>
              <a:t> button 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7740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C00000"/>
                </a:solidFill>
              </a:rPr>
              <a:t>Project Monitoring System (PMS)</a:t>
            </a:r>
            <a:endParaRPr lang="en-US" sz="4000" b="1" dirty="0" smtClean="0">
              <a:solidFill>
                <a:srgbClr val="C00000"/>
              </a:solidFill>
            </a:endParaRPr>
          </a:p>
          <a:p>
            <a:pPr algn="ctr"/>
            <a:endParaRPr lang="en-US" sz="2800" b="1" dirty="0" smtClean="0">
              <a:solidFill>
                <a:srgbClr val="002060"/>
              </a:solidFill>
            </a:endParaRPr>
          </a:p>
          <a:p>
            <a:pPr algn="ctr"/>
            <a:endParaRPr lang="en-US" sz="2800" b="1" dirty="0" smtClean="0">
              <a:solidFill>
                <a:srgbClr val="002060"/>
              </a:solidFill>
            </a:endParaRPr>
          </a:p>
          <a:p>
            <a:pPr algn="ctr"/>
            <a:endParaRPr lang="en-US" sz="5400" b="1" dirty="0" smtClean="0">
              <a:solidFill>
                <a:schemeClr val="tx2"/>
              </a:solidFill>
            </a:endParaRPr>
          </a:p>
          <a:p>
            <a:pPr algn="ctr"/>
            <a:r>
              <a:rPr lang="en-US" sz="5400" b="1" dirty="0" smtClean="0">
                <a:solidFill>
                  <a:schemeClr val="tx2"/>
                </a:solidFill>
              </a:rPr>
              <a:t>Procedure to upload</a:t>
            </a:r>
          </a:p>
          <a:p>
            <a:pPr algn="ctr"/>
            <a:r>
              <a:rPr lang="en-US" sz="5400" b="1" dirty="0" smtClean="0">
                <a:solidFill>
                  <a:schemeClr val="tx2"/>
                </a:solidFill>
              </a:rPr>
              <a:t> Annual Work Plan </a:t>
            </a:r>
          </a:p>
          <a:p>
            <a:pPr algn="ctr"/>
            <a:r>
              <a:rPr lang="en-US" sz="5400" b="1" dirty="0" smtClean="0">
                <a:solidFill>
                  <a:schemeClr val="tx2"/>
                </a:solidFill>
              </a:rPr>
              <a:t> 2019-2020</a:t>
            </a:r>
            <a:endParaRPr lang="en-US" sz="5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722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99894"/>
            <a:ext cx="9144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C00000"/>
                </a:solidFill>
              </a:rPr>
              <a:t>Project Monitoring System (PMS)</a:t>
            </a:r>
            <a:endParaRPr lang="en-US" b="1" dirty="0" smtClean="0">
              <a:solidFill>
                <a:srgbClr val="002060"/>
              </a:solidFill>
            </a:endParaRPr>
          </a:p>
          <a:p>
            <a:pPr marL="685800" indent="-6858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Plan will be uploaded as per previous year using Super login or State User login  but, </a:t>
            </a:r>
          </a:p>
          <a:p>
            <a:pPr marL="685800" indent="-6858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Before uploading the plan , you have to enter the physical and financial  expenditure of 31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March’19 (Provisional) for all 3 component (SSA/RMSA/TE)</a:t>
            </a:r>
          </a:p>
          <a:p>
            <a:pPr marL="685800" indent="-6858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After freezing the Financial Expenditure the Spillover was calculated automatically and e-Costing module will be open to upload the proposal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40443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xplosion 1 13"/>
          <p:cNvSpPr/>
          <p:nvPr/>
        </p:nvSpPr>
        <p:spPr>
          <a:xfrm>
            <a:off x="468313" y="792163"/>
            <a:ext cx="3311525" cy="3068637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Tentative Financial Statement  of   31st March  to be submitted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Flowchart: Alternate Process 12"/>
          <p:cNvSpPr/>
          <p:nvPr/>
        </p:nvSpPr>
        <p:spPr>
          <a:xfrm>
            <a:off x="5292725" y="1077913"/>
            <a:ext cx="3671888" cy="1558925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Detail Activity Wise Proposal to be Submitted by the State for  </a:t>
            </a:r>
            <a:r>
              <a:rPr lang="en-US" dirty="0" err="1" smtClean="0"/>
              <a:t>Samagra</a:t>
            </a:r>
            <a:r>
              <a:rPr lang="en-US" dirty="0" smtClean="0"/>
              <a:t> </a:t>
            </a:r>
            <a:r>
              <a:rPr lang="en-US" dirty="0" err="1" smtClean="0"/>
              <a:t>Shiksha</a:t>
            </a:r>
            <a:r>
              <a:rPr lang="en-US" dirty="0" smtClean="0"/>
              <a:t>( including Elementary / Secondary / TE) </a:t>
            </a:r>
            <a:endParaRPr lang="en-US" dirty="0"/>
          </a:p>
        </p:txBody>
      </p:sp>
      <p:sp>
        <p:nvSpPr>
          <p:cNvPr id="16" name="Flowchart: Alternate Process 15"/>
          <p:cNvSpPr/>
          <p:nvPr/>
        </p:nvSpPr>
        <p:spPr>
          <a:xfrm>
            <a:off x="5292725" y="3670300"/>
            <a:ext cx="3671888" cy="2998788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00"/>
                </a:solidFill>
              </a:rPr>
              <a:t>Uploading Section : </a:t>
            </a:r>
            <a:r>
              <a:rPr lang="en-US" dirty="0"/>
              <a:t>State to view the  Outlay of the proposal for each component and upload the following documents  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/>
              <a:t>Plan Document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/>
              <a:t>SOR Document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/>
              <a:t> State Go’s (if any)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/>
              <a:t>Training Modules (if any)</a:t>
            </a:r>
          </a:p>
        </p:txBody>
      </p:sp>
      <p:sp>
        <p:nvSpPr>
          <p:cNvPr id="18" name="Vertical Scroll 17"/>
          <p:cNvSpPr/>
          <p:nvPr/>
        </p:nvSpPr>
        <p:spPr>
          <a:xfrm>
            <a:off x="1042988" y="4149725"/>
            <a:ext cx="3097212" cy="2663825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00"/>
                </a:solidFill>
              </a:rPr>
              <a:t>Freezing Section 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FFFF00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State will view all the details with uploaded document and finally freeze the Annual Work Plan 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4140200" y="1700213"/>
            <a:ext cx="792163" cy="504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6875463" y="2852738"/>
            <a:ext cx="504825" cy="647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Left Arrow 20"/>
          <p:cNvSpPr/>
          <p:nvPr/>
        </p:nvSpPr>
        <p:spPr>
          <a:xfrm>
            <a:off x="4140200" y="5168900"/>
            <a:ext cx="936625" cy="56356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-271284"/>
            <a:ext cx="9252520" cy="76944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anose="02040503050406030204" pitchFamily="18" charset="0"/>
              </a:rPr>
              <a:t>E-Costing Procedure</a:t>
            </a:r>
            <a:endParaRPr lang="en-US" sz="44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anose="02040503050406030204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6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tx1">
              <a:lumMod val="50000"/>
              <a:lumOff val="5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BFFD16-D007-458D-95AE-21C27E23D55F}" type="slidenum">
              <a:rPr lang="en-US" altLang="en-US" sz="1200" smtClean="0">
                <a:solidFill>
                  <a:srgbClr val="595959"/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 altLang="en-US" sz="1200" smtClean="0">
              <a:solidFill>
                <a:srgbClr val="595959"/>
              </a:solidFill>
              <a:latin typeface="Century Gothic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b"/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defTabSz="20891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– a - Head</a:t>
            </a:r>
            <a:endParaRPr lang="en-IN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980728"/>
            <a:ext cx="8042779" cy="24994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3600" dirty="0" smtClean="0"/>
              <a:t> Integrated UC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3600" dirty="0" smtClean="0"/>
              <a:t> Uploading District Wise Plan / e-costing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3600" dirty="0" smtClean="0"/>
              <a:t> Expenditure Module for District Users</a:t>
            </a:r>
            <a:endParaRPr lang="en-IN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-4455"/>
            <a:ext cx="9144000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>
                <a:ln w="11430"/>
                <a:solidFill>
                  <a:srgbClr val="000099"/>
                </a:solidFill>
                <a:latin typeface="Trebuchet MS" panose="020B0603020202020204" pitchFamily="34" charset="0"/>
              </a:rPr>
              <a:t>Assistance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7505" y="1052736"/>
            <a:ext cx="8928992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altLang="en-US" sz="2000" dirty="0" smtClean="0">
              <a:solidFill>
                <a:schemeClr val="tx1"/>
              </a:solidFill>
              <a:latin typeface="Cambria" pitchFamily="18" charset="0"/>
              <a:sym typeface="Wingdings" panose="05000000000000000000" pitchFamily="2" charset="2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7505" y="1052736"/>
            <a:ext cx="8928992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en-US" sz="2000" dirty="0" smtClean="0">
              <a:solidFill>
                <a:schemeClr val="tx1"/>
              </a:solidFill>
              <a:latin typeface="Cambria" pitchFamily="18" charset="0"/>
              <a:sym typeface="Wingdings" panose="05000000000000000000" pitchFamily="2" charset="2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altLang="en-US" sz="2000" b="1" dirty="0" smtClean="0">
              <a:solidFill>
                <a:schemeClr val="tx1"/>
              </a:solidFill>
              <a:latin typeface="Cambria" pitchFamily="18" charset="0"/>
              <a:sym typeface="Wingdings" panose="05000000000000000000" pitchFamily="2" charset="2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altLang="en-US" sz="2000" b="1" dirty="0" smtClean="0">
              <a:solidFill>
                <a:schemeClr val="tx1"/>
              </a:solidFill>
              <a:latin typeface="Cambria" pitchFamily="18" charset="0"/>
              <a:sym typeface="Wingdings" panose="05000000000000000000" pitchFamily="2" charset="2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5497" y="908720"/>
            <a:ext cx="8928992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altLang="en-US" sz="2000" dirty="0" smtClean="0">
              <a:solidFill>
                <a:schemeClr val="tx1"/>
              </a:solidFill>
              <a:latin typeface="Cambria" pitchFamily="18" charset="0"/>
              <a:sym typeface="Wingdings" panose="05000000000000000000" pitchFamily="2" charset="2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79512" y="908720"/>
            <a:ext cx="8928992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altLang="en-US" sz="1800" dirty="0" smtClean="0">
              <a:solidFill>
                <a:schemeClr val="tx1"/>
              </a:solidFill>
              <a:latin typeface="Cambria" pitchFamily="18" charset="0"/>
              <a:sym typeface="Wingdings" panose="05000000000000000000" pitchFamily="2" charset="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40303414"/>
              </p:ext>
            </p:extLst>
          </p:nvPr>
        </p:nvGraphicFramePr>
        <p:xfrm>
          <a:off x="251520" y="2132856"/>
          <a:ext cx="8784975" cy="4449054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928325"/>
                <a:gridCol w="2928325"/>
                <a:gridCol w="2928325"/>
              </a:tblGrid>
              <a:tr h="646361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Team Members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Contact No.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463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Rajiv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Mehra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Chief Consultant (MIS) </a:t>
                      </a:r>
                      <a:endParaRPr 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7827657230 </a:t>
                      </a:r>
                      <a:endParaRPr 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463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Pooja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Magan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Consultant (MIS) </a:t>
                      </a:r>
                      <a:endParaRPr 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9818662765</a:t>
                      </a:r>
                      <a:endParaRPr 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463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Ajit</a:t>
                      </a:r>
                      <a:r>
                        <a:rPr lang="en-US" sz="2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Kaur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Consultant (MIS) </a:t>
                      </a:r>
                      <a:endParaRPr 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9911577170</a:t>
                      </a:r>
                      <a:endParaRPr 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463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Divya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Singh 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Consultant (MIS) </a:t>
                      </a:r>
                      <a:endParaRPr 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8358934875</a:t>
                      </a:r>
                      <a:endParaRPr 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0406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Prashant Dixit 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Programmer </a:t>
                      </a:r>
                      <a:endParaRPr 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8512898918 </a:t>
                      </a:r>
                      <a:endParaRPr 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5496" y="836712"/>
            <a:ext cx="4101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IN" sz="2400" b="1" dirty="0" smtClean="0">
                <a:solidFill>
                  <a:srgbClr val="002060"/>
                </a:solidFill>
              </a:rPr>
              <a:t> Frequently Asked Questions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520" y="1556792"/>
            <a:ext cx="2001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>
                <a:solidFill>
                  <a:srgbClr val="002060"/>
                </a:solidFill>
              </a:rPr>
              <a:t> PMS Team :</a:t>
            </a:r>
            <a:endParaRPr lang="en-IN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878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C00000"/>
                </a:solidFill>
              </a:rPr>
              <a:t>Project Monitoring System (PMS)</a:t>
            </a:r>
            <a:endParaRPr lang="en-US" sz="4000" b="1" dirty="0" smtClean="0">
              <a:solidFill>
                <a:srgbClr val="C00000"/>
              </a:solidFill>
            </a:endParaRPr>
          </a:p>
          <a:p>
            <a:pPr algn="ctr"/>
            <a:endParaRPr lang="en-US" sz="2800" b="1" dirty="0" smtClean="0">
              <a:solidFill>
                <a:srgbClr val="002060"/>
              </a:solidFill>
            </a:endParaRPr>
          </a:p>
          <a:p>
            <a:pPr algn="ctr"/>
            <a:endParaRPr lang="en-US" sz="2800" b="1" dirty="0" smtClean="0">
              <a:solidFill>
                <a:srgbClr val="002060"/>
              </a:solidFill>
            </a:endParaRPr>
          </a:p>
          <a:p>
            <a:pPr algn="ctr"/>
            <a:endParaRPr lang="en-US" sz="5400" b="1" dirty="0" smtClean="0">
              <a:solidFill>
                <a:schemeClr val="tx2"/>
              </a:solidFill>
            </a:endParaRPr>
          </a:p>
          <a:p>
            <a:pPr algn="ctr"/>
            <a:endParaRPr lang="en-US" sz="5400" b="1" dirty="0" smtClean="0">
              <a:solidFill>
                <a:schemeClr val="tx2"/>
              </a:solidFill>
            </a:endParaRPr>
          </a:p>
          <a:p>
            <a:pPr algn="ctr"/>
            <a:r>
              <a:rPr lang="en-US" sz="5400" b="1" dirty="0" smtClean="0">
                <a:solidFill>
                  <a:schemeClr val="tx2"/>
                </a:solidFill>
              </a:rPr>
              <a:t>Discussion – Open Session</a:t>
            </a:r>
            <a:endParaRPr lang="en-US" sz="5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663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762000"/>
          <a:ext cx="91440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tx1">
              <a:lumMod val="50000"/>
              <a:lumOff val="5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BFFD16-D007-458D-95AE-21C27E23D55F}" type="slidenum">
              <a:rPr lang="en-US" altLang="en-US" sz="1200" smtClean="0">
                <a:solidFill>
                  <a:srgbClr val="595959"/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altLang="en-US" sz="1200" smtClean="0">
              <a:solidFill>
                <a:srgbClr val="595959"/>
              </a:solidFill>
              <a:latin typeface="Century Gothic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b"/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defTabSz="20891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 - Levels</a:t>
            </a:r>
            <a:endParaRPr lang="en-IN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883352" y="836712"/>
            <a:ext cx="1260648" cy="7200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/>
              <a:t>Total</a:t>
            </a:r>
          </a:p>
          <a:p>
            <a:pPr algn="ctr"/>
            <a:r>
              <a:rPr lang="en-IN" b="1" dirty="0" smtClean="0">
                <a:solidFill>
                  <a:srgbClr val="002060"/>
                </a:solidFill>
              </a:rPr>
              <a:t>11.57 L</a:t>
            </a:r>
            <a:endParaRPr lang="en-IN" b="1" dirty="0">
              <a:solidFill>
                <a:srgbClr val="00206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5496" y="908720"/>
            <a:ext cx="302433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/>
              <a:t>National – 46 (Active – 46)</a:t>
            </a:r>
            <a:endParaRPr lang="en-IN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3312368" y="1988840"/>
            <a:ext cx="5868144" cy="122413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solidFill>
                  <a:srgbClr val="002060"/>
                </a:solidFill>
              </a:rPr>
              <a:t>State / UTs – 144 (Active – 131) – 4 user for each State </a:t>
            </a:r>
          </a:p>
          <a:p>
            <a:pPr algn="ctr"/>
            <a:r>
              <a:rPr lang="en-IN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Super User : 36/36, Elementary :  33/36, Secondary :  33/ 36 , Teacher Education : 27/36</a:t>
            </a:r>
            <a:endParaRPr lang="en-IN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5496" y="3645024"/>
            <a:ext cx="5759624" cy="129614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solidFill>
                  <a:srgbClr val="FFFF00"/>
                </a:solidFill>
              </a:rPr>
              <a:t>Districts – 2872 (Active – 935) – 4 user for each  District</a:t>
            </a:r>
          </a:p>
          <a:p>
            <a:pPr algn="ctr"/>
            <a:r>
              <a:rPr lang="en-IN" b="1" dirty="0" smtClean="0"/>
              <a:t>Super User : 150/718, Elementary :  147/718, Secondary :  610/ 718 , TE : 28/718</a:t>
            </a:r>
            <a:endParaRPr lang="en-IN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5580112" y="5301208"/>
            <a:ext cx="3528392" cy="7200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rgbClr val="002060"/>
                </a:solidFill>
              </a:rPr>
              <a:t>Blocks– 7505  (Active – 1337)</a:t>
            </a:r>
            <a:endParaRPr lang="en-IN" b="1" dirty="0">
              <a:solidFill>
                <a:srgbClr val="00206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5496" y="6093296"/>
            <a:ext cx="3528392" cy="72008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rgbClr val="002060"/>
                </a:solidFill>
              </a:rPr>
              <a:t>Schools – 11.47 L  (Active – 72775)</a:t>
            </a:r>
            <a:endParaRPr lang="en-IN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331640" y="2060848"/>
            <a:ext cx="4608512" cy="14401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Rectangle 27"/>
          <p:cNvSpPr/>
          <p:nvPr/>
        </p:nvSpPr>
        <p:spPr>
          <a:xfrm>
            <a:off x="1475656" y="2197313"/>
            <a:ext cx="2592288" cy="115212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Rectangle 26"/>
          <p:cNvSpPr/>
          <p:nvPr/>
        </p:nvSpPr>
        <p:spPr>
          <a:xfrm>
            <a:off x="1547664" y="2341329"/>
            <a:ext cx="1728192" cy="9361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Rectangle 24"/>
          <p:cNvSpPr/>
          <p:nvPr/>
        </p:nvSpPr>
        <p:spPr>
          <a:xfrm>
            <a:off x="1691680" y="2485345"/>
            <a:ext cx="86409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tx1">
              <a:lumMod val="50000"/>
              <a:lumOff val="5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BFFD16-D007-458D-95AE-21C27E23D55F}" type="slidenum">
              <a:rPr lang="en-US" altLang="en-US" sz="1200" smtClean="0">
                <a:solidFill>
                  <a:srgbClr val="595959"/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altLang="en-US" sz="1200" smtClean="0">
              <a:solidFill>
                <a:srgbClr val="595959"/>
              </a:solidFill>
              <a:latin typeface="Century Gothic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b"/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defTabSz="20891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 – Definition </a:t>
            </a:r>
            <a:endParaRPr lang="en-IN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536" y="4317483"/>
            <a:ext cx="1728192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sz="2000" b="1" dirty="0" smtClean="0"/>
              <a:t>State  (2 Digit)</a:t>
            </a:r>
            <a:endParaRPr lang="en-IN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-180528" y="2413337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800" dirty="0">
                <a:solidFill>
                  <a:schemeClr val="bg1"/>
                </a:solidFill>
              </a:rPr>
              <a:t>2</a:t>
            </a:r>
            <a:r>
              <a:rPr lang="en-IN" sz="4800" dirty="0" smtClean="0">
                <a:solidFill>
                  <a:schemeClr val="bg1"/>
                </a:solidFill>
              </a:rPr>
              <a:t>2</a:t>
            </a:r>
            <a:r>
              <a:rPr lang="en-IN" sz="4800" dirty="0" smtClean="0"/>
              <a:t>  01 02 03 004</a:t>
            </a:r>
            <a:endParaRPr lang="en-IN" sz="4400" dirty="0"/>
          </a:p>
        </p:txBody>
      </p:sp>
      <p:sp>
        <p:nvSpPr>
          <p:cNvPr id="30" name="TextBox 29"/>
          <p:cNvSpPr txBox="1"/>
          <p:nvPr/>
        </p:nvSpPr>
        <p:spPr>
          <a:xfrm>
            <a:off x="251520" y="1033572"/>
            <a:ext cx="8640960" cy="5232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800" b="1" dirty="0" smtClean="0">
                <a:solidFill>
                  <a:schemeClr val="tx1"/>
                </a:solidFill>
              </a:rPr>
              <a:t>Can be fetched from 11 digit UDISE code of Schools</a:t>
            </a:r>
            <a:endParaRPr lang="en-IN" sz="2800" b="1" dirty="0">
              <a:solidFill>
                <a:schemeClr val="tx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1619672" y="3093347"/>
            <a:ext cx="432048" cy="122413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329443" y="4389491"/>
            <a:ext cx="1954525" cy="1015663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000" b="1" dirty="0" smtClean="0">
                <a:solidFill>
                  <a:schemeClr val="tx1"/>
                </a:solidFill>
              </a:rPr>
              <a:t>District (4 Digit district code : 2201)</a:t>
            </a:r>
            <a:endParaRPr lang="en-IN" sz="2000" b="1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2627784" y="3133417"/>
            <a:ext cx="72008" cy="122413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427984" y="4429561"/>
            <a:ext cx="1954525" cy="1015663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000" b="1" dirty="0" smtClean="0">
                <a:solidFill>
                  <a:schemeClr val="tx1"/>
                </a:solidFill>
              </a:rPr>
              <a:t>Block  (6 Digit Block code : 220102)</a:t>
            </a:r>
            <a:endParaRPr lang="en-IN" sz="2000" b="1" dirty="0">
              <a:solidFill>
                <a:schemeClr val="tx1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3790221" y="3165936"/>
            <a:ext cx="1213827" cy="126362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292080" y="3717032"/>
            <a:ext cx="3384376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000" b="1" dirty="0" smtClean="0">
                <a:solidFill>
                  <a:schemeClr val="tx1"/>
                </a:solidFill>
              </a:rPr>
              <a:t>School (11 Digit UDISE code)</a:t>
            </a:r>
            <a:endParaRPr lang="en-IN" sz="2000" b="1" dirty="0">
              <a:solidFill>
                <a:schemeClr val="tx1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4788024" y="3093928"/>
            <a:ext cx="576064" cy="623104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tx1">
              <a:lumMod val="50000"/>
              <a:lumOff val="5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BFFD16-D007-458D-95AE-21C27E23D55F}" type="slidenum">
              <a:rPr lang="en-US" altLang="en-US" sz="1200" smtClean="0">
                <a:solidFill>
                  <a:srgbClr val="595959"/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altLang="en-US" sz="1200" smtClean="0">
              <a:solidFill>
                <a:srgbClr val="595959"/>
              </a:solidFill>
              <a:latin typeface="Century Gothic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b"/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defTabSz="20891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Login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Definition </a:t>
            </a:r>
            <a:endParaRPr lang="en-IN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419872" y="980728"/>
            <a:ext cx="208823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/>
              <a:t>State Level</a:t>
            </a:r>
            <a:endParaRPr lang="en-IN" sz="2000" b="1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2843808" y="1412776"/>
            <a:ext cx="593848" cy="50405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3923928" y="1628800"/>
            <a:ext cx="144018" cy="28803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763689" y="1916832"/>
            <a:ext cx="172819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IN" dirty="0" smtClean="0"/>
              <a:t>Super User </a:t>
            </a:r>
            <a:r>
              <a:rPr lang="en-IN" b="1" dirty="0" smtClean="0"/>
              <a:t>– 2 Digit State Code</a:t>
            </a:r>
            <a:endParaRPr lang="en-IN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3572627" y="1907540"/>
            <a:ext cx="1359413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/>
              <a:t>Elementary </a:t>
            </a:r>
            <a:r>
              <a:rPr lang="en-IN" b="1" dirty="0" smtClean="0"/>
              <a:t>– “U1” + State Code</a:t>
            </a:r>
            <a:endParaRPr lang="en-IN" b="1" dirty="0"/>
          </a:p>
        </p:txBody>
      </p:sp>
      <p:cxnSp>
        <p:nvCxnSpPr>
          <p:cNvPr id="45" name="Straight Arrow Connector 44"/>
          <p:cNvCxnSpPr>
            <a:endCxn id="46" idx="0"/>
          </p:cNvCxnSpPr>
          <p:nvPr/>
        </p:nvCxnSpPr>
        <p:spPr>
          <a:xfrm>
            <a:off x="5220074" y="1556792"/>
            <a:ext cx="463681" cy="28803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04048" y="1844824"/>
            <a:ext cx="1359413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/>
              <a:t>Secondary </a:t>
            </a:r>
            <a:r>
              <a:rPr lang="en-IN" b="1" dirty="0" smtClean="0"/>
              <a:t>– “U2” + State Code</a:t>
            </a:r>
            <a:endParaRPr lang="en-IN" b="1" dirty="0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5508104" y="1268760"/>
            <a:ext cx="1440160" cy="50405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516216" y="1857598"/>
            <a:ext cx="1359413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/>
              <a:t>TE </a:t>
            </a:r>
            <a:r>
              <a:rPr lang="en-IN" b="1" dirty="0" smtClean="0"/>
              <a:t>– “U3” + State Code</a:t>
            </a:r>
            <a:endParaRPr lang="en-IN" b="1" dirty="0"/>
          </a:p>
        </p:txBody>
      </p:sp>
      <p:sp>
        <p:nvSpPr>
          <p:cNvPr id="52" name="Oval 51"/>
          <p:cNvSpPr/>
          <p:nvPr/>
        </p:nvSpPr>
        <p:spPr>
          <a:xfrm>
            <a:off x="3347863" y="3523074"/>
            <a:ext cx="2088232" cy="64807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/>
              <a:t>District Level</a:t>
            </a:r>
            <a:endParaRPr lang="en-IN" sz="2000" b="1" dirty="0"/>
          </a:p>
        </p:txBody>
      </p:sp>
      <p:cxnSp>
        <p:nvCxnSpPr>
          <p:cNvPr id="53" name="Straight Arrow Connector 52"/>
          <p:cNvCxnSpPr/>
          <p:nvPr/>
        </p:nvCxnSpPr>
        <p:spPr>
          <a:xfrm flipH="1">
            <a:off x="2771799" y="3955122"/>
            <a:ext cx="593848" cy="50405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3851919" y="4171146"/>
            <a:ext cx="144018" cy="28803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691680" y="4459178"/>
            <a:ext cx="1728192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IN" dirty="0" smtClean="0"/>
              <a:t>Super User </a:t>
            </a:r>
            <a:r>
              <a:rPr lang="en-IN" b="1" dirty="0" smtClean="0"/>
              <a:t>– 4 Digit District Code</a:t>
            </a:r>
            <a:endParaRPr lang="en-IN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3500618" y="4449886"/>
            <a:ext cx="1359413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/>
              <a:t>Elementary </a:t>
            </a:r>
            <a:r>
              <a:rPr lang="en-IN" b="1" dirty="0" smtClean="0"/>
              <a:t>– “U1” + District Code</a:t>
            </a:r>
            <a:endParaRPr lang="en-IN" b="1" dirty="0"/>
          </a:p>
        </p:txBody>
      </p:sp>
      <p:cxnSp>
        <p:nvCxnSpPr>
          <p:cNvPr id="57" name="Straight Arrow Connector 56"/>
          <p:cNvCxnSpPr>
            <a:endCxn id="58" idx="0"/>
          </p:cNvCxnSpPr>
          <p:nvPr/>
        </p:nvCxnSpPr>
        <p:spPr>
          <a:xfrm>
            <a:off x="5148065" y="4099138"/>
            <a:ext cx="463681" cy="28803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932039" y="4387170"/>
            <a:ext cx="1359413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/>
              <a:t>Secondary </a:t>
            </a:r>
            <a:r>
              <a:rPr lang="en-IN" b="1" dirty="0" smtClean="0"/>
              <a:t>– “U2” + District Code</a:t>
            </a:r>
            <a:endParaRPr lang="en-IN" b="1" dirty="0"/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5436095" y="3811106"/>
            <a:ext cx="1440160" cy="50405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444207" y="4399944"/>
            <a:ext cx="1359413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/>
              <a:t>TE </a:t>
            </a:r>
            <a:r>
              <a:rPr lang="en-IN" b="1" dirty="0" smtClean="0"/>
              <a:t>– “U3” + District Code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tx1">
              <a:lumMod val="50000"/>
              <a:lumOff val="5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BFFD16-D007-458D-95AE-21C27E23D55F}" type="slidenum">
              <a:rPr lang="en-US" altLang="en-US" sz="1200" smtClean="0">
                <a:solidFill>
                  <a:srgbClr val="595959"/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altLang="en-US" sz="1200" smtClean="0">
              <a:solidFill>
                <a:srgbClr val="595959"/>
              </a:solidFill>
              <a:latin typeface="Century Gothic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b"/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defTabSz="20891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Login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Definition </a:t>
            </a:r>
            <a:endParaRPr lang="en-IN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419872" y="1630541"/>
            <a:ext cx="208823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/>
              <a:t>Block Level</a:t>
            </a:r>
            <a:endParaRPr lang="en-IN" sz="2000" b="1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4499992" y="2278613"/>
            <a:ext cx="17784" cy="50405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635896" y="2782669"/>
            <a:ext cx="172819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/>
              <a:t>6 Digit Block Code</a:t>
            </a:r>
            <a:endParaRPr lang="en-IN" b="1" dirty="0"/>
          </a:p>
        </p:txBody>
      </p:sp>
      <p:sp>
        <p:nvSpPr>
          <p:cNvPr id="52" name="Oval 51"/>
          <p:cNvSpPr/>
          <p:nvPr/>
        </p:nvSpPr>
        <p:spPr>
          <a:xfrm>
            <a:off x="3347863" y="4388911"/>
            <a:ext cx="2088232" cy="64807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/>
              <a:t>School Level</a:t>
            </a:r>
            <a:endParaRPr lang="en-IN" sz="2000" b="1" dirty="0"/>
          </a:p>
        </p:txBody>
      </p:sp>
      <p:cxnSp>
        <p:nvCxnSpPr>
          <p:cNvPr id="54" name="Straight Arrow Connector 53"/>
          <p:cNvCxnSpPr/>
          <p:nvPr/>
        </p:nvCxnSpPr>
        <p:spPr>
          <a:xfrm flipH="1">
            <a:off x="4355976" y="5086925"/>
            <a:ext cx="2" cy="28803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491881" y="5374957"/>
            <a:ext cx="194421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/>
              <a:t>11 Digit School Code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tx1">
              <a:lumMod val="50000"/>
              <a:lumOff val="5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BFFD16-D007-458D-95AE-21C27E23D55F}" type="slidenum">
              <a:rPr lang="en-US" altLang="en-US" sz="1200" smtClean="0">
                <a:solidFill>
                  <a:srgbClr val="595959"/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altLang="en-US" sz="1200" smtClean="0">
              <a:solidFill>
                <a:srgbClr val="595959"/>
              </a:solidFill>
              <a:latin typeface="Century Gothic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b"/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defTabSz="20891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Password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Definition </a:t>
            </a:r>
            <a:endParaRPr lang="en-IN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504" y="1052736"/>
            <a:ext cx="7978979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sz="4000" b="1" dirty="0" smtClean="0">
                <a:solidFill>
                  <a:srgbClr val="002060"/>
                </a:solidFill>
              </a:rPr>
              <a:t>The default password is :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IN" sz="4000" dirty="0"/>
              <a:t> </a:t>
            </a:r>
            <a:r>
              <a:rPr lang="en-IN" sz="4000" b="1" dirty="0" smtClean="0">
                <a:solidFill>
                  <a:srgbClr val="C00000"/>
                </a:solidFill>
              </a:rPr>
              <a:t>State Level     </a:t>
            </a:r>
            <a:r>
              <a:rPr lang="en-IN" sz="4000" dirty="0" smtClean="0"/>
              <a:t>: 2 Digit State Code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IN" sz="4000" dirty="0"/>
              <a:t> </a:t>
            </a:r>
            <a:r>
              <a:rPr lang="en-IN" sz="4000" b="1" dirty="0" smtClean="0">
                <a:solidFill>
                  <a:srgbClr val="C00000"/>
                </a:solidFill>
              </a:rPr>
              <a:t>District Level </a:t>
            </a:r>
            <a:r>
              <a:rPr lang="en-IN" sz="4000" dirty="0" smtClean="0"/>
              <a:t>: 4 Digit District Code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IN" sz="4000" dirty="0"/>
              <a:t> </a:t>
            </a:r>
            <a:r>
              <a:rPr lang="en-IN" sz="4000" b="1" dirty="0" smtClean="0">
                <a:solidFill>
                  <a:srgbClr val="C00000"/>
                </a:solidFill>
              </a:rPr>
              <a:t>Block Level    </a:t>
            </a:r>
            <a:r>
              <a:rPr lang="en-IN" sz="4000" dirty="0" smtClean="0"/>
              <a:t>: </a:t>
            </a:r>
            <a:r>
              <a:rPr lang="en-IN" sz="4000" dirty="0" smtClean="0"/>
              <a:t>6 </a:t>
            </a:r>
            <a:r>
              <a:rPr lang="en-IN" sz="4000" dirty="0" smtClean="0"/>
              <a:t>Digit Block Code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IN" sz="4000" dirty="0"/>
              <a:t> </a:t>
            </a:r>
            <a:r>
              <a:rPr lang="en-IN" sz="4000" b="1" dirty="0" smtClean="0">
                <a:solidFill>
                  <a:srgbClr val="C00000"/>
                </a:solidFill>
              </a:rPr>
              <a:t>School level   </a:t>
            </a:r>
            <a:r>
              <a:rPr lang="en-IN" sz="4000" dirty="0" smtClean="0"/>
              <a:t>: 11 Digit UDISE Code</a:t>
            </a:r>
            <a:endParaRPr lang="en-IN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1262</TotalTime>
  <Words>2571</Words>
  <Application>Microsoft Office PowerPoint</Application>
  <PresentationFormat>On-screen Show (4:3)</PresentationFormat>
  <Paragraphs>401</Paragraphs>
  <Slides>46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Slide 1</vt:lpstr>
      <vt:lpstr>Slide 2</vt:lpstr>
      <vt:lpstr>Slide 3</vt:lpstr>
      <vt:lpstr>Slide 4</vt:lpstr>
      <vt:lpstr>          </vt:lpstr>
      <vt:lpstr>          </vt:lpstr>
      <vt:lpstr>          </vt:lpstr>
      <vt:lpstr>          </vt:lpstr>
      <vt:lpstr>          </vt:lpstr>
      <vt:lpstr>          </vt:lpstr>
      <vt:lpstr>          </vt:lpstr>
      <vt:lpstr>          </vt:lpstr>
      <vt:lpstr>Slide 13</vt:lpstr>
      <vt:lpstr>          </vt:lpstr>
      <vt:lpstr>          </vt:lpstr>
      <vt:lpstr>Slide 16</vt:lpstr>
      <vt:lpstr>          </vt:lpstr>
      <vt:lpstr>          </vt:lpstr>
      <vt:lpstr>Slide 19</vt:lpstr>
      <vt:lpstr>          </vt:lpstr>
      <vt:lpstr>          </vt:lpstr>
      <vt:lpstr>          </vt:lpstr>
      <vt:lpstr>          </vt:lpstr>
      <vt:lpstr>          </vt:lpstr>
      <vt:lpstr>          </vt:lpstr>
      <vt:lpstr>          </vt:lpstr>
      <vt:lpstr>          </vt:lpstr>
      <vt:lpstr>          </vt:lpstr>
      <vt:lpstr>          </vt:lpstr>
      <vt:lpstr>          </vt:lpstr>
      <vt:lpstr>          </vt:lpstr>
      <vt:lpstr>          </vt:lpstr>
      <vt:lpstr>          </vt:lpstr>
      <vt:lpstr>Slide 34</vt:lpstr>
      <vt:lpstr>Slide 35</vt:lpstr>
      <vt:lpstr>Slide 36</vt:lpstr>
      <vt:lpstr>          </vt:lpstr>
      <vt:lpstr>Slide 38</vt:lpstr>
      <vt:lpstr>Slide 39</vt:lpstr>
      <vt:lpstr>Slide 40</vt:lpstr>
      <vt:lpstr>Slide 41</vt:lpstr>
      <vt:lpstr>Slide 42</vt:lpstr>
      <vt:lpstr>Slide 43</vt:lpstr>
      <vt:lpstr>          </vt:lpstr>
      <vt:lpstr>Slide 45</vt:lpstr>
      <vt:lpstr>Slide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134</cp:revision>
  <dcterms:created xsi:type="dcterms:W3CDTF">2018-11-02T04:03:28Z</dcterms:created>
  <dcterms:modified xsi:type="dcterms:W3CDTF">2018-11-13T09:04:05Z</dcterms:modified>
</cp:coreProperties>
</file>